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ink/ink1.xml" ContentType="application/inkml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5"/>
  </p:notesMasterIdLst>
  <p:sldIdLst>
    <p:sldId id="256" r:id="rId5"/>
    <p:sldId id="305" r:id="rId6"/>
    <p:sldId id="306" r:id="rId7"/>
    <p:sldId id="307" r:id="rId8"/>
    <p:sldId id="269" r:id="rId9"/>
    <p:sldId id="270" r:id="rId10"/>
    <p:sldId id="261" r:id="rId11"/>
    <p:sldId id="268" r:id="rId12"/>
    <p:sldId id="271" r:id="rId13"/>
    <p:sldId id="272" r:id="rId14"/>
    <p:sldId id="273" r:id="rId15"/>
    <p:sldId id="274" r:id="rId16"/>
    <p:sldId id="277" r:id="rId17"/>
    <p:sldId id="276" r:id="rId18"/>
    <p:sldId id="278" r:id="rId19"/>
    <p:sldId id="279" r:id="rId20"/>
    <p:sldId id="280" r:id="rId21"/>
    <p:sldId id="308" r:id="rId22"/>
    <p:sldId id="309" r:id="rId23"/>
    <p:sldId id="310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8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1-02T20:35:37.20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9255 15051 176 0,'6'22'113'0,"-9"-27"23"16,-1 0-53-16,-1 2-3 16,0-1-3-16,4 2 6 15,-5 1 11-15,1-2 7 16,4 1 12-16,0 2-1 16,0 0-16-16,0 0-20 15,-2 0-16-15,-6 5-34 16,-5 3-5-16,-34 39-12 15,28-25 3-15,-7 9 15 16,-2 2 3-16,-1 7-2 16,-1 5 0-16,-5 6-10 15,2 1-2-15,-4 6 4 16,0-2-1-16,-2-2 5 16,0 1 1-16,3 6 6 15,-4 6 0-15,-4 9 3 16,-1 2-1-16,-11-10-4 15,0 4 1-15,-3 4-4 16,-1 0 2-16,3 17 8 16,5 1 2-16,0 0 4 0,-10 3-3 15,-14 7-7-15,-9 7-6 16,0 3-3-16,8 3-1 16,5 0 4-16,-3 0 3 15,-6-1 5-15,-3-8 3 16,6-11 7-16,10-5-2 0,17-9-13 15,8 2-2-15,11-14-20 16,2-10-11-16,12-23-15 16,6-10-49-16,15-11-167 15,14-15-103-15,32-31 191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EFB03-2FDB-4A6F-B6BF-4F53F3F5F0AC}" type="datetimeFigureOut">
              <a:rPr lang="en-CA" smtClean="0"/>
              <a:pPr/>
              <a:t>2024-06-02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828B0-C136-425E-BD31-BE812FF4542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3858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828B0-C136-425E-BD31-BE812FF45420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3288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828B0-C136-425E-BD31-BE812FF45420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2347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828B0-C136-425E-BD31-BE812FF45420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5100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828B0-C136-425E-BD31-BE812FF45420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51070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828B0-C136-425E-BD31-BE812FF45420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6998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828B0-C136-425E-BD31-BE812FF45420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25925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828B0-C136-425E-BD31-BE812FF45420}" type="slidenum">
              <a:rPr lang="en-CA" smtClean="0"/>
              <a:pPr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94998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828B0-C136-425E-BD31-BE812FF45420}" type="slidenum">
              <a:rPr lang="en-CA" smtClean="0"/>
              <a:pPr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70865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828B0-C136-425E-BD31-BE812FF45420}" type="slidenum">
              <a:rPr lang="en-CA" smtClean="0"/>
              <a:pPr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93679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828B0-C136-425E-BD31-BE812FF45420}" type="slidenum">
              <a:rPr lang="en-CA" smtClean="0"/>
              <a:pPr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33833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828B0-C136-425E-BD31-BE812FF45420}" type="slidenum">
              <a:rPr lang="en-CA" smtClean="0"/>
              <a:pPr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8464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828B0-C136-425E-BD31-BE812FF45420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16327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828B0-C136-425E-BD31-BE812FF45420}" type="slidenum">
              <a:rPr lang="en-CA" smtClean="0"/>
              <a:pPr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273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828B0-C136-425E-BD31-BE812FF45420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4770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828B0-C136-425E-BD31-BE812FF45420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8478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828B0-C136-425E-BD31-BE812FF45420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4612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828B0-C136-425E-BD31-BE812FF45420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388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828B0-C136-425E-BD31-BE812FF45420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1517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828B0-C136-425E-BD31-BE812FF45420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3312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828B0-C136-425E-BD31-BE812FF45420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2258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B190235C-95BC-4042-9B9E-833282A51CFD}" type="datetimeFigureOut">
              <a:rPr lang="en-CA" smtClean="0"/>
              <a:pPr/>
              <a:t>2024-06-02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CA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2EF6CD88-96CC-401E-B8EA-20AF3EF97D7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0235C-95BC-4042-9B9E-833282A51CFD}" type="datetimeFigureOut">
              <a:rPr lang="en-CA" smtClean="0"/>
              <a:pPr/>
              <a:t>2024-06-02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6CD88-96CC-401E-B8EA-20AF3EF97D7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0235C-95BC-4042-9B9E-833282A51CFD}" type="datetimeFigureOut">
              <a:rPr lang="en-CA" smtClean="0"/>
              <a:pPr/>
              <a:t>2024-06-02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6CD88-96CC-401E-B8EA-20AF3EF97D7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190235C-95BC-4042-9B9E-833282A51CFD}" type="datetimeFigureOut">
              <a:rPr lang="en-CA" smtClean="0"/>
              <a:pPr/>
              <a:t>2024-06-02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EF6CD88-96CC-401E-B8EA-20AF3EF97D72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B190235C-95BC-4042-9B9E-833282A51CFD}" type="datetimeFigureOut">
              <a:rPr lang="en-CA" smtClean="0"/>
              <a:pPr/>
              <a:t>2024-06-02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2EF6CD88-96CC-401E-B8EA-20AF3EF97D7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0235C-95BC-4042-9B9E-833282A51CFD}" type="datetimeFigureOut">
              <a:rPr lang="en-CA" smtClean="0"/>
              <a:pPr/>
              <a:t>2024-06-02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6CD88-96CC-401E-B8EA-20AF3EF97D72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0235C-95BC-4042-9B9E-833282A51CFD}" type="datetimeFigureOut">
              <a:rPr lang="en-CA" smtClean="0"/>
              <a:pPr/>
              <a:t>2024-06-02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6CD88-96CC-401E-B8EA-20AF3EF97D72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190235C-95BC-4042-9B9E-833282A51CFD}" type="datetimeFigureOut">
              <a:rPr lang="en-CA" smtClean="0"/>
              <a:pPr/>
              <a:t>2024-06-02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EF6CD88-96CC-401E-B8EA-20AF3EF97D72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0235C-95BC-4042-9B9E-833282A51CFD}" type="datetimeFigureOut">
              <a:rPr lang="en-CA" smtClean="0"/>
              <a:pPr/>
              <a:t>2024-06-02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6CD88-96CC-401E-B8EA-20AF3EF97D7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190235C-95BC-4042-9B9E-833282A51CFD}" type="datetimeFigureOut">
              <a:rPr lang="en-CA" smtClean="0"/>
              <a:pPr/>
              <a:t>2024-06-02</a:t>
            </a:fld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EF6CD88-96CC-401E-B8EA-20AF3EF97D72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190235C-95BC-4042-9B9E-833282A51CFD}" type="datetimeFigureOut">
              <a:rPr lang="en-CA" smtClean="0"/>
              <a:pPr/>
              <a:t>2024-06-02</a:t>
            </a:fld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EF6CD88-96CC-401E-B8EA-20AF3EF97D72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190235C-95BC-4042-9B9E-833282A51CFD}" type="datetimeFigureOut">
              <a:rPr lang="en-CA" smtClean="0"/>
              <a:pPr/>
              <a:t>2024-06-02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EF6CD88-96CC-401E-B8EA-20AF3EF97D72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33.wmf"/><Relationship Id="rId4" Type="http://schemas.openxmlformats.org/officeDocument/2006/relationships/image" Target="../media/image45.png"/><Relationship Id="rId9" Type="http://schemas.openxmlformats.org/officeDocument/2006/relationships/oleObject" Target="../embeddings/oleObject3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image" Target="../media/image39.wmf"/><Relationship Id="rId18" Type="http://schemas.openxmlformats.org/officeDocument/2006/relationships/oleObject" Target="../embeddings/oleObject43.bin"/><Relationship Id="rId3" Type="http://schemas.openxmlformats.org/officeDocument/2006/relationships/notesSlide" Target="../notesSlides/notesSlide11.xml"/><Relationship Id="rId21" Type="http://schemas.openxmlformats.org/officeDocument/2006/relationships/oleObject" Target="../embeddings/oleObject45.bin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40.bin"/><Relationship Id="rId17" Type="http://schemas.openxmlformats.org/officeDocument/2006/relationships/image" Target="../media/image41.wmf"/><Relationship Id="rId25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2.bin"/><Relationship Id="rId20" Type="http://schemas.openxmlformats.org/officeDocument/2006/relationships/image" Target="../media/image42.wmf"/><Relationship Id="rId1" Type="http://schemas.openxmlformats.org/officeDocument/2006/relationships/tags" Target="../tags/tag12.x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38.wmf"/><Relationship Id="rId24" Type="http://schemas.openxmlformats.org/officeDocument/2006/relationships/oleObject" Target="../embeddings/oleObject47.bin"/><Relationship Id="rId5" Type="http://schemas.openxmlformats.org/officeDocument/2006/relationships/image" Target="../media/image35.wmf"/><Relationship Id="rId15" Type="http://schemas.openxmlformats.org/officeDocument/2006/relationships/image" Target="../media/image40.wmf"/><Relationship Id="rId23" Type="http://schemas.openxmlformats.org/officeDocument/2006/relationships/oleObject" Target="../embeddings/oleObject46.bin"/><Relationship Id="rId10" Type="http://schemas.openxmlformats.org/officeDocument/2006/relationships/oleObject" Target="../embeddings/oleObject39.bin"/><Relationship Id="rId19" Type="http://schemas.openxmlformats.org/officeDocument/2006/relationships/oleObject" Target="../embeddings/oleObject44.bin"/><Relationship Id="rId4" Type="http://schemas.openxmlformats.org/officeDocument/2006/relationships/oleObject" Target="../embeddings/oleObject36.bin"/><Relationship Id="rId9" Type="http://schemas.openxmlformats.org/officeDocument/2006/relationships/image" Target="../media/image37.wmf"/><Relationship Id="rId14" Type="http://schemas.openxmlformats.org/officeDocument/2006/relationships/oleObject" Target="../embeddings/oleObject41.bin"/><Relationship Id="rId22" Type="http://schemas.openxmlformats.org/officeDocument/2006/relationships/image" Target="../media/image43.wmf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52.bin"/><Relationship Id="rId18" Type="http://schemas.openxmlformats.org/officeDocument/2006/relationships/image" Target="../media/image51.wmf"/><Relationship Id="rId26" Type="http://schemas.openxmlformats.org/officeDocument/2006/relationships/oleObject" Target="../embeddings/oleObject58.bin"/><Relationship Id="rId39" Type="http://schemas.openxmlformats.org/officeDocument/2006/relationships/image" Target="../media/image61.wmf"/><Relationship Id="rId21" Type="http://schemas.openxmlformats.org/officeDocument/2006/relationships/image" Target="../media/image86.png"/><Relationship Id="rId34" Type="http://schemas.openxmlformats.org/officeDocument/2006/relationships/oleObject" Target="../embeddings/oleObject62.bin"/><Relationship Id="rId42" Type="http://schemas.openxmlformats.org/officeDocument/2006/relationships/oleObject" Target="../embeddings/oleObject66.bin"/><Relationship Id="rId47" Type="http://schemas.openxmlformats.org/officeDocument/2006/relationships/image" Target="../media/image65.wmf"/><Relationship Id="rId50" Type="http://schemas.openxmlformats.org/officeDocument/2006/relationships/image" Target="../media/image67.png"/><Relationship Id="rId55" Type="http://schemas.openxmlformats.org/officeDocument/2006/relationships/oleObject" Target="../embeddings/oleObject72.bin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0.wmf"/><Relationship Id="rId29" Type="http://schemas.openxmlformats.org/officeDocument/2006/relationships/image" Target="../media/image56.wmf"/><Relationship Id="rId11" Type="http://schemas.openxmlformats.org/officeDocument/2006/relationships/oleObject" Target="../embeddings/oleObject51.bin"/><Relationship Id="rId24" Type="http://schemas.openxmlformats.org/officeDocument/2006/relationships/oleObject" Target="../embeddings/oleObject57.bin"/><Relationship Id="rId32" Type="http://schemas.openxmlformats.org/officeDocument/2006/relationships/oleObject" Target="../embeddings/oleObject61.bin"/><Relationship Id="rId37" Type="http://schemas.openxmlformats.org/officeDocument/2006/relationships/image" Target="../media/image60.wmf"/><Relationship Id="rId40" Type="http://schemas.openxmlformats.org/officeDocument/2006/relationships/oleObject" Target="../embeddings/oleObject65.bin"/><Relationship Id="rId45" Type="http://schemas.openxmlformats.org/officeDocument/2006/relationships/image" Target="../media/image64.wmf"/><Relationship Id="rId53" Type="http://schemas.openxmlformats.org/officeDocument/2006/relationships/oleObject" Target="../embeddings/oleObject71.bin"/><Relationship Id="rId58" Type="http://schemas.openxmlformats.org/officeDocument/2006/relationships/image" Target="../media/image71.wmf"/><Relationship Id="rId5" Type="http://schemas.openxmlformats.org/officeDocument/2006/relationships/image" Target="../media/image36.wmf"/><Relationship Id="rId61" Type="http://schemas.openxmlformats.org/officeDocument/2006/relationships/image" Target="../media/image72.wmf"/><Relationship Id="rId19" Type="http://schemas.openxmlformats.org/officeDocument/2006/relationships/oleObject" Target="../embeddings/oleObject55.bin"/><Relationship Id="rId14" Type="http://schemas.openxmlformats.org/officeDocument/2006/relationships/image" Target="../media/image49.wmf"/><Relationship Id="rId22" Type="http://schemas.openxmlformats.org/officeDocument/2006/relationships/oleObject" Target="../embeddings/oleObject56.bin"/><Relationship Id="rId27" Type="http://schemas.openxmlformats.org/officeDocument/2006/relationships/image" Target="../media/image55.wmf"/><Relationship Id="rId30" Type="http://schemas.openxmlformats.org/officeDocument/2006/relationships/oleObject" Target="../embeddings/oleObject60.bin"/><Relationship Id="rId35" Type="http://schemas.openxmlformats.org/officeDocument/2006/relationships/image" Target="../media/image59.wmf"/><Relationship Id="rId43" Type="http://schemas.openxmlformats.org/officeDocument/2006/relationships/image" Target="../media/image63.wmf"/><Relationship Id="rId48" Type="http://schemas.openxmlformats.org/officeDocument/2006/relationships/oleObject" Target="../embeddings/oleObject69.bin"/><Relationship Id="rId56" Type="http://schemas.openxmlformats.org/officeDocument/2006/relationships/image" Target="../media/image70.wmf"/><Relationship Id="rId8" Type="http://schemas.openxmlformats.org/officeDocument/2006/relationships/oleObject" Target="../embeddings/oleObject50.bin"/><Relationship Id="rId51" Type="http://schemas.openxmlformats.org/officeDocument/2006/relationships/oleObject" Target="../embeddings/oleObject70.bin"/><Relationship Id="rId3" Type="http://schemas.openxmlformats.org/officeDocument/2006/relationships/notesSlide" Target="../notesSlides/notesSlide12.xml"/><Relationship Id="rId12" Type="http://schemas.openxmlformats.org/officeDocument/2006/relationships/image" Target="../media/image48.wmf"/><Relationship Id="rId17" Type="http://schemas.openxmlformats.org/officeDocument/2006/relationships/oleObject" Target="../embeddings/oleObject54.bin"/><Relationship Id="rId25" Type="http://schemas.openxmlformats.org/officeDocument/2006/relationships/image" Target="../media/image54.wmf"/><Relationship Id="rId33" Type="http://schemas.openxmlformats.org/officeDocument/2006/relationships/image" Target="../media/image58.wmf"/><Relationship Id="rId38" Type="http://schemas.openxmlformats.org/officeDocument/2006/relationships/oleObject" Target="../embeddings/oleObject64.bin"/><Relationship Id="rId46" Type="http://schemas.openxmlformats.org/officeDocument/2006/relationships/oleObject" Target="../embeddings/oleObject68.bin"/><Relationship Id="rId59" Type="http://schemas.openxmlformats.org/officeDocument/2006/relationships/image" Target="../media/image88.png"/><Relationship Id="rId20" Type="http://schemas.openxmlformats.org/officeDocument/2006/relationships/image" Target="../media/image52.wmf"/><Relationship Id="rId41" Type="http://schemas.openxmlformats.org/officeDocument/2006/relationships/image" Target="../media/image62.wmf"/><Relationship Id="rId54" Type="http://schemas.openxmlformats.org/officeDocument/2006/relationships/image" Target="../media/image69.wmf"/><Relationship Id="rId1" Type="http://schemas.openxmlformats.org/officeDocument/2006/relationships/tags" Target="../tags/tag13.xml"/><Relationship Id="rId6" Type="http://schemas.openxmlformats.org/officeDocument/2006/relationships/oleObject" Target="../embeddings/oleObject49.bin"/><Relationship Id="rId15" Type="http://schemas.openxmlformats.org/officeDocument/2006/relationships/oleObject" Target="../embeddings/oleObject53.bin"/><Relationship Id="rId23" Type="http://schemas.openxmlformats.org/officeDocument/2006/relationships/image" Target="../media/image53.wmf"/><Relationship Id="rId28" Type="http://schemas.openxmlformats.org/officeDocument/2006/relationships/oleObject" Target="../embeddings/oleObject59.bin"/><Relationship Id="rId36" Type="http://schemas.openxmlformats.org/officeDocument/2006/relationships/oleObject" Target="../embeddings/oleObject63.bin"/><Relationship Id="rId49" Type="http://schemas.openxmlformats.org/officeDocument/2006/relationships/image" Target="../media/image66.wmf"/><Relationship Id="rId57" Type="http://schemas.openxmlformats.org/officeDocument/2006/relationships/oleObject" Target="../embeddings/oleObject73.bin"/><Relationship Id="rId10" Type="http://schemas.openxmlformats.org/officeDocument/2006/relationships/image" Target="../media/image47.png"/><Relationship Id="rId31" Type="http://schemas.openxmlformats.org/officeDocument/2006/relationships/image" Target="../media/image57.wmf"/><Relationship Id="rId44" Type="http://schemas.openxmlformats.org/officeDocument/2006/relationships/oleObject" Target="../embeddings/oleObject67.bin"/><Relationship Id="rId52" Type="http://schemas.openxmlformats.org/officeDocument/2006/relationships/image" Target="../media/image68.wmf"/><Relationship Id="rId60" Type="http://schemas.openxmlformats.org/officeDocument/2006/relationships/oleObject" Target="../embeddings/oleObject74.bin"/><Relationship Id="rId4" Type="http://schemas.openxmlformats.org/officeDocument/2006/relationships/oleObject" Target="../embeddings/oleObject48.bin"/><Relationship Id="rId9" Type="http://schemas.openxmlformats.org/officeDocument/2006/relationships/image" Target="../media/image46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13" Type="http://schemas.openxmlformats.org/officeDocument/2006/relationships/image" Target="../media/image76.wmf"/><Relationship Id="rId18" Type="http://schemas.openxmlformats.org/officeDocument/2006/relationships/oleObject" Target="../embeddings/oleObject81.bin"/><Relationship Id="rId3" Type="http://schemas.openxmlformats.org/officeDocument/2006/relationships/notesSlide" Target="../notesSlides/notesSlide13.xml"/><Relationship Id="rId21" Type="http://schemas.openxmlformats.org/officeDocument/2006/relationships/image" Target="../media/image80.wmf"/><Relationship Id="rId7" Type="http://schemas.openxmlformats.org/officeDocument/2006/relationships/image" Target="../media/image47.png"/><Relationship Id="rId12" Type="http://schemas.openxmlformats.org/officeDocument/2006/relationships/oleObject" Target="../embeddings/oleObject78.bin"/><Relationship Id="rId17" Type="http://schemas.openxmlformats.org/officeDocument/2006/relationships/image" Target="../media/image7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0.bin"/><Relationship Id="rId20" Type="http://schemas.openxmlformats.org/officeDocument/2006/relationships/oleObject" Target="../embeddings/oleObject82.bin"/><Relationship Id="rId1" Type="http://schemas.openxmlformats.org/officeDocument/2006/relationships/tags" Target="../tags/tag14.xml"/><Relationship Id="rId6" Type="http://schemas.openxmlformats.org/officeDocument/2006/relationships/image" Target="../media/image73.wmf"/><Relationship Id="rId11" Type="http://schemas.openxmlformats.org/officeDocument/2006/relationships/image" Target="../media/image75.wmf"/><Relationship Id="rId5" Type="http://schemas.openxmlformats.org/officeDocument/2006/relationships/oleObject" Target="../embeddings/oleObject75.bin"/><Relationship Id="rId15" Type="http://schemas.openxmlformats.org/officeDocument/2006/relationships/image" Target="../media/image77.wmf"/><Relationship Id="rId23" Type="http://schemas.openxmlformats.org/officeDocument/2006/relationships/image" Target="../media/image87.png"/><Relationship Id="rId10" Type="http://schemas.openxmlformats.org/officeDocument/2006/relationships/oleObject" Target="../embeddings/oleObject77.bin"/><Relationship Id="rId19" Type="http://schemas.openxmlformats.org/officeDocument/2006/relationships/image" Target="../media/image79.wmf"/><Relationship Id="rId4" Type="http://schemas.openxmlformats.org/officeDocument/2006/relationships/image" Target="../media/image97.png"/><Relationship Id="rId9" Type="http://schemas.openxmlformats.org/officeDocument/2006/relationships/image" Target="../media/image74.wmf"/><Relationship Id="rId14" Type="http://schemas.openxmlformats.org/officeDocument/2006/relationships/oleObject" Target="../embeddings/oleObject79.bin"/><Relationship Id="rId22" Type="http://schemas.openxmlformats.org/officeDocument/2006/relationships/customXml" Target="../ink/ink1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.wmf"/><Relationship Id="rId18" Type="http://schemas.openxmlformats.org/officeDocument/2006/relationships/image" Target="../media/image104.png"/><Relationship Id="rId26" Type="http://schemas.openxmlformats.org/officeDocument/2006/relationships/image" Target="../media/image84.wmf"/><Relationship Id="rId3" Type="http://schemas.openxmlformats.org/officeDocument/2006/relationships/notesSlide" Target="../notesSlides/notesSlide14.xml"/><Relationship Id="rId21" Type="http://schemas.openxmlformats.org/officeDocument/2006/relationships/oleObject" Target="../embeddings/oleObject52.bin"/><Relationship Id="rId34" Type="http://schemas.openxmlformats.org/officeDocument/2006/relationships/oleObject" Target="../embeddings/oleObject89.bin"/><Relationship Id="rId7" Type="http://schemas.openxmlformats.org/officeDocument/2006/relationships/oleObject" Target="../embeddings/oleObject83.bin"/><Relationship Id="rId12" Type="http://schemas.openxmlformats.org/officeDocument/2006/relationships/oleObject" Target="../embeddings/oleObject53.bin"/><Relationship Id="rId17" Type="http://schemas.openxmlformats.org/officeDocument/2006/relationships/image" Target="../media/image63.wmf"/><Relationship Id="rId25" Type="http://schemas.openxmlformats.org/officeDocument/2006/relationships/oleObject" Target="../embeddings/oleObject86.bin"/><Relationship Id="rId33" Type="http://schemas.openxmlformats.org/officeDocument/2006/relationships/image" Target="../media/image9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5.bin"/><Relationship Id="rId20" Type="http://schemas.openxmlformats.org/officeDocument/2006/relationships/image" Target="../media/image83.png"/><Relationship Id="rId29" Type="http://schemas.openxmlformats.org/officeDocument/2006/relationships/image" Target="../media/image107.png"/><Relationship Id="rId1" Type="http://schemas.openxmlformats.org/officeDocument/2006/relationships/tags" Target="../tags/tag15.xml"/><Relationship Id="rId6" Type="http://schemas.openxmlformats.org/officeDocument/2006/relationships/image" Target="../media/image45.wmf"/><Relationship Id="rId11" Type="http://schemas.openxmlformats.org/officeDocument/2006/relationships/image" Target="../media/image48.wmf"/><Relationship Id="rId24" Type="http://schemas.openxmlformats.org/officeDocument/2006/relationships/image" Target="../media/image52.wmf"/><Relationship Id="rId32" Type="http://schemas.openxmlformats.org/officeDocument/2006/relationships/oleObject" Target="../embeddings/oleObject88.bin"/><Relationship Id="rId5" Type="http://schemas.openxmlformats.org/officeDocument/2006/relationships/oleObject" Target="../embeddings/oleObject49.bin"/><Relationship Id="rId15" Type="http://schemas.openxmlformats.org/officeDocument/2006/relationships/image" Target="../media/image51.wmf"/><Relationship Id="rId23" Type="http://schemas.openxmlformats.org/officeDocument/2006/relationships/oleObject" Target="../embeddings/oleObject55.bin"/><Relationship Id="rId28" Type="http://schemas.openxmlformats.org/officeDocument/2006/relationships/image" Target="../media/image85.wmf"/><Relationship Id="rId10" Type="http://schemas.openxmlformats.org/officeDocument/2006/relationships/oleObject" Target="../embeddings/oleObject84.bin"/><Relationship Id="rId19" Type="http://schemas.openxmlformats.org/officeDocument/2006/relationships/image" Target="../media/image82.png"/><Relationship Id="rId31" Type="http://schemas.openxmlformats.org/officeDocument/2006/relationships/image" Target="../media/image90.png"/><Relationship Id="rId4" Type="http://schemas.openxmlformats.org/officeDocument/2006/relationships/image" Target="../media/image103.png"/><Relationship Id="rId9" Type="http://schemas.openxmlformats.org/officeDocument/2006/relationships/image" Target="../media/image47.png"/><Relationship Id="rId14" Type="http://schemas.openxmlformats.org/officeDocument/2006/relationships/oleObject" Target="../embeddings/oleObject54.bin"/><Relationship Id="rId22" Type="http://schemas.openxmlformats.org/officeDocument/2006/relationships/image" Target="../media/image49.wmf"/><Relationship Id="rId27" Type="http://schemas.openxmlformats.org/officeDocument/2006/relationships/oleObject" Target="../embeddings/oleObject87.bin"/><Relationship Id="rId30" Type="http://schemas.openxmlformats.org/officeDocument/2006/relationships/image" Target="../media/image89.png"/><Relationship Id="rId35" Type="http://schemas.openxmlformats.org/officeDocument/2006/relationships/image" Target="../media/image92.wmf"/><Relationship Id="rId8" Type="http://schemas.openxmlformats.org/officeDocument/2006/relationships/image" Target="../media/image81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1.bin"/><Relationship Id="rId13" Type="http://schemas.openxmlformats.org/officeDocument/2006/relationships/image" Target="../media/image96.w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7.png"/><Relationship Id="rId12" Type="http://schemas.openxmlformats.org/officeDocument/2006/relationships/oleObject" Target="../embeddings/oleObject9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93.wmf"/><Relationship Id="rId11" Type="http://schemas.openxmlformats.org/officeDocument/2006/relationships/image" Target="../media/image95.wmf"/><Relationship Id="rId5" Type="http://schemas.openxmlformats.org/officeDocument/2006/relationships/oleObject" Target="../embeddings/oleObject90.bin"/><Relationship Id="rId10" Type="http://schemas.openxmlformats.org/officeDocument/2006/relationships/oleObject" Target="../embeddings/oleObject92.bin"/><Relationship Id="rId4" Type="http://schemas.openxmlformats.org/officeDocument/2006/relationships/image" Target="../media/image114.png"/><Relationship Id="rId9" Type="http://schemas.openxmlformats.org/officeDocument/2006/relationships/image" Target="../media/image94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6.bin"/><Relationship Id="rId13" Type="http://schemas.openxmlformats.org/officeDocument/2006/relationships/image" Target="../media/image102.png"/><Relationship Id="rId18" Type="http://schemas.openxmlformats.org/officeDocument/2006/relationships/image" Target="../media/image110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98.wmf"/><Relationship Id="rId12" Type="http://schemas.openxmlformats.org/officeDocument/2006/relationships/image" Target="../media/image101.png"/><Relationship Id="rId17" Type="http://schemas.openxmlformats.org/officeDocument/2006/relationships/image" Target="../media/image10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8.png"/><Relationship Id="rId1" Type="http://schemas.openxmlformats.org/officeDocument/2006/relationships/tags" Target="../tags/tag17.xml"/><Relationship Id="rId6" Type="http://schemas.openxmlformats.org/officeDocument/2006/relationships/oleObject" Target="../embeddings/oleObject95.bin"/><Relationship Id="rId11" Type="http://schemas.openxmlformats.org/officeDocument/2006/relationships/image" Target="../media/image100.wmf"/><Relationship Id="rId5" Type="http://schemas.openxmlformats.org/officeDocument/2006/relationships/image" Target="../media/image97.wmf"/><Relationship Id="rId15" Type="http://schemas.openxmlformats.org/officeDocument/2006/relationships/image" Target="../media/image106.png"/><Relationship Id="rId10" Type="http://schemas.openxmlformats.org/officeDocument/2006/relationships/oleObject" Target="../embeddings/oleObject97.bin"/><Relationship Id="rId19" Type="http://schemas.openxmlformats.org/officeDocument/2006/relationships/image" Target="../media/image111.png"/><Relationship Id="rId4" Type="http://schemas.openxmlformats.org/officeDocument/2006/relationships/oleObject" Target="../embeddings/oleObject94.bin"/><Relationship Id="rId9" Type="http://schemas.openxmlformats.org/officeDocument/2006/relationships/image" Target="../media/image99.wmf"/><Relationship Id="rId14" Type="http://schemas.openxmlformats.org/officeDocument/2006/relationships/image" Target="../media/image10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10" Type="http://schemas.openxmlformats.org/officeDocument/2006/relationships/image" Target="../media/image133.png"/><Relationship Id="rId4" Type="http://schemas.openxmlformats.org/officeDocument/2006/relationships/image" Target="../media/image127.png"/><Relationship Id="rId9" Type="http://schemas.openxmlformats.org/officeDocument/2006/relationships/image" Target="../media/image1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1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12.wmf"/><Relationship Id="rId26" Type="http://schemas.openxmlformats.org/officeDocument/2006/relationships/image" Target="../media/image16.wmf"/><Relationship Id="rId3" Type="http://schemas.openxmlformats.org/officeDocument/2006/relationships/notesSlide" Target="../notesSlides/notesSlide3.xml"/><Relationship Id="rId21" Type="http://schemas.openxmlformats.org/officeDocument/2006/relationships/oleObject" Target="../embeddings/oleObject13.bin"/><Relationship Id="rId7" Type="http://schemas.openxmlformats.org/officeDocument/2006/relationships/image" Target="../media/image7.wmf"/><Relationship Id="rId12" Type="http://schemas.openxmlformats.org/officeDocument/2006/relationships/image" Target="../media/image9.wmf"/><Relationship Id="rId17" Type="http://schemas.openxmlformats.org/officeDocument/2006/relationships/oleObject" Target="../embeddings/oleObject11.bin"/><Relationship Id="rId25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.wmf"/><Relationship Id="rId20" Type="http://schemas.openxmlformats.org/officeDocument/2006/relationships/image" Target="../media/image13.wmf"/><Relationship Id="rId1" Type="http://schemas.openxmlformats.org/officeDocument/2006/relationships/tags" Target="../tags/tag4.xml"/><Relationship Id="rId6" Type="http://schemas.openxmlformats.org/officeDocument/2006/relationships/oleObject" Target="../embeddings/oleObject6.bin"/><Relationship Id="rId11" Type="http://schemas.openxmlformats.org/officeDocument/2006/relationships/oleObject" Target="../embeddings/oleObject8.bin"/><Relationship Id="rId24" Type="http://schemas.openxmlformats.org/officeDocument/2006/relationships/image" Target="../media/image15.wmf"/><Relationship Id="rId5" Type="http://schemas.openxmlformats.org/officeDocument/2006/relationships/image" Target="../media/image6.wmf"/><Relationship Id="rId15" Type="http://schemas.openxmlformats.org/officeDocument/2006/relationships/oleObject" Target="../embeddings/oleObject10.bin"/><Relationship Id="rId23" Type="http://schemas.openxmlformats.org/officeDocument/2006/relationships/oleObject" Target="../embeddings/oleObject14.bin"/><Relationship Id="rId10" Type="http://schemas.openxmlformats.org/officeDocument/2006/relationships/image" Target="../media/image8.wmf"/><Relationship Id="rId19" Type="http://schemas.openxmlformats.org/officeDocument/2006/relationships/oleObject" Target="../embeddings/oleObject12.bin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0.wmf"/><Relationship Id="rId22" Type="http://schemas.openxmlformats.org/officeDocument/2006/relationships/image" Target="../media/image14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1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oleObject" Target="../embeddings/oleObject24.bin"/><Relationship Id="rId18" Type="http://schemas.openxmlformats.org/officeDocument/2006/relationships/image" Target="../media/image26.wmf"/><Relationship Id="rId3" Type="http://schemas.openxmlformats.org/officeDocument/2006/relationships/notesSlide" Target="../notesSlides/notesSlide7.xml"/><Relationship Id="rId21" Type="http://schemas.openxmlformats.org/officeDocument/2006/relationships/hyperlink" Target="http://www.bcmath.ca/" TargetMode="External"/><Relationship Id="rId7" Type="http://schemas.openxmlformats.org/officeDocument/2006/relationships/image" Target="../media/image21.wmf"/><Relationship Id="rId12" Type="http://schemas.openxmlformats.org/officeDocument/2006/relationships/image" Target="../media/image23.wmf"/><Relationship Id="rId1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5.wmf"/><Relationship Id="rId20" Type="http://schemas.openxmlformats.org/officeDocument/2006/relationships/image" Target="../media/image27.wmf"/><Relationship Id="rId1" Type="http://schemas.openxmlformats.org/officeDocument/2006/relationships/tags" Target="../tags/tag8.xml"/><Relationship Id="rId6" Type="http://schemas.openxmlformats.org/officeDocument/2006/relationships/oleObject" Target="../embeddings/oleObject20.bin"/><Relationship Id="rId11" Type="http://schemas.openxmlformats.org/officeDocument/2006/relationships/oleObject" Target="../embeddings/oleObject23.bin"/><Relationship Id="rId5" Type="http://schemas.openxmlformats.org/officeDocument/2006/relationships/image" Target="../media/image20.wmf"/><Relationship Id="rId15" Type="http://schemas.openxmlformats.org/officeDocument/2006/relationships/oleObject" Target="../embeddings/oleObject25.bin"/><Relationship Id="rId10" Type="http://schemas.openxmlformats.org/officeDocument/2006/relationships/image" Target="../media/image22.wmf"/><Relationship Id="rId19" Type="http://schemas.openxmlformats.org/officeDocument/2006/relationships/oleObject" Target="../embeddings/oleObject27.bin"/><Relationship Id="rId4" Type="http://schemas.openxmlformats.org/officeDocument/2006/relationships/oleObject" Target="../embeddings/oleObject19.bin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24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30.wmf"/><Relationship Id="rId4" Type="http://schemas.openxmlformats.org/officeDocument/2006/relationships/image" Target="../media/image45.png"/><Relationship Id="rId9" Type="http://schemas.openxmlformats.org/officeDocument/2006/relationships/oleObject" Target="../embeddings/oleObject3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Section 2.6 </a:t>
            </a:r>
            <a:br>
              <a:rPr lang="en-CA" dirty="0"/>
            </a:br>
            <a:r>
              <a:rPr lang="en-CA" dirty="0"/>
              <a:t>Multiple Transformations with Inverse, Reciprocals, ABS Values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4527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5ABA2F-9D7B-4F54-A84F-8F4E4ADF8DB7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770348" y="116632"/>
                <a:ext cx="8430108" cy="89269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CA" dirty="0"/>
                  <a:t>Ex: Given the table of values for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, fill in the TOV for the other functions: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5ABA2F-9D7B-4F54-A84F-8F4E4ADF8D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770348" y="116632"/>
                <a:ext cx="8430108" cy="892696"/>
              </a:xfrm>
              <a:blipFill>
                <a:blip r:embed="rId4"/>
                <a:stretch>
                  <a:fillRect l="-1085" t="-5442" b="-7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6" name="Object 105">
            <a:extLst>
              <a:ext uri="{FF2B5EF4-FFF2-40B4-BE49-F238E27FC236}">
                <a16:creationId xmlns:a16="http://schemas.microsoft.com/office/drawing/2014/main" id="{157FB30A-32E7-4DF1-96BC-4B5CBC8311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03512" y="1226617"/>
          <a:ext cx="1600572" cy="3887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88840" imgH="2158920" progId="Equation.DSMT4">
                  <p:embed/>
                </p:oleObj>
              </mc:Choice>
              <mc:Fallback>
                <p:oleObj name="Equation" r:id="rId5" imgW="888840" imgH="2158920" progId="Equation.DSMT4">
                  <p:embed/>
                  <p:pic>
                    <p:nvPicPr>
                      <p:cNvPr id="106" name="Object 105">
                        <a:extLst>
                          <a:ext uri="{FF2B5EF4-FFF2-40B4-BE49-F238E27FC236}">
                            <a16:creationId xmlns:a16="http://schemas.microsoft.com/office/drawing/2014/main" id="{157FB30A-32E7-4DF1-96BC-4B5CBC8311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03512" y="1226617"/>
                        <a:ext cx="1600572" cy="38871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" name="Object 106">
            <a:extLst>
              <a:ext uri="{FF2B5EF4-FFF2-40B4-BE49-F238E27FC236}">
                <a16:creationId xmlns:a16="http://schemas.microsoft.com/office/drawing/2014/main" id="{5A16DD10-6F84-4EB4-9959-A33143924C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9203457"/>
              </p:ext>
            </p:extLst>
          </p:nvPr>
        </p:nvGraphicFramePr>
        <p:xfrm>
          <a:off x="3852864" y="836613"/>
          <a:ext cx="1622425" cy="425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01440" imgH="2361960" progId="Equation.DSMT4">
                  <p:embed/>
                </p:oleObj>
              </mc:Choice>
              <mc:Fallback>
                <p:oleObj name="Equation" r:id="rId7" imgW="901440" imgH="2361960" progId="Equation.DSMT4">
                  <p:embed/>
                  <p:pic>
                    <p:nvPicPr>
                      <p:cNvPr id="107" name="Object 106">
                        <a:extLst>
                          <a:ext uri="{FF2B5EF4-FFF2-40B4-BE49-F238E27FC236}">
                            <a16:creationId xmlns:a16="http://schemas.microsoft.com/office/drawing/2014/main" id="{5A16DD10-6F84-4EB4-9959-A33143924C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52864" y="836613"/>
                        <a:ext cx="1622425" cy="425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" name="Object 107">
            <a:extLst>
              <a:ext uri="{FF2B5EF4-FFF2-40B4-BE49-F238E27FC236}">
                <a16:creationId xmlns:a16="http://schemas.microsoft.com/office/drawing/2014/main" id="{5C1BF179-032B-4213-8A25-54CC8DDF56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854455"/>
              </p:ext>
            </p:extLst>
          </p:nvPr>
        </p:nvGraphicFramePr>
        <p:xfrm>
          <a:off x="6087468" y="1124745"/>
          <a:ext cx="1736725" cy="393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65160" imgH="2184120" progId="Equation.DSMT4">
                  <p:embed/>
                </p:oleObj>
              </mc:Choice>
              <mc:Fallback>
                <p:oleObj name="Equation" r:id="rId9" imgW="965160" imgH="2184120" progId="Equation.DSMT4">
                  <p:embed/>
                  <p:pic>
                    <p:nvPicPr>
                      <p:cNvPr id="108" name="Object 107">
                        <a:extLst>
                          <a:ext uri="{FF2B5EF4-FFF2-40B4-BE49-F238E27FC236}">
                            <a16:creationId xmlns:a16="http://schemas.microsoft.com/office/drawing/2014/main" id="{5C1BF179-032B-4213-8A25-54CC8DDF56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087468" y="1124745"/>
                        <a:ext cx="1736725" cy="3933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" name="Object 108">
            <a:extLst>
              <a:ext uri="{FF2B5EF4-FFF2-40B4-BE49-F238E27FC236}">
                <a16:creationId xmlns:a16="http://schemas.microsoft.com/office/drawing/2014/main" id="{750F1F87-AD1D-4320-941F-88290D9557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6277172"/>
              </p:ext>
            </p:extLst>
          </p:nvPr>
        </p:nvGraphicFramePr>
        <p:xfrm>
          <a:off x="8472264" y="764704"/>
          <a:ext cx="1738312" cy="425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65160" imgH="2361960" progId="Equation.DSMT4">
                  <p:embed/>
                </p:oleObj>
              </mc:Choice>
              <mc:Fallback>
                <p:oleObj name="Equation" r:id="rId11" imgW="965160" imgH="2361960" progId="Equation.DSMT4">
                  <p:embed/>
                  <p:pic>
                    <p:nvPicPr>
                      <p:cNvPr id="109" name="Object 108">
                        <a:extLst>
                          <a:ext uri="{FF2B5EF4-FFF2-40B4-BE49-F238E27FC236}">
                            <a16:creationId xmlns:a16="http://schemas.microsoft.com/office/drawing/2014/main" id="{750F1F87-AD1D-4320-941F-88290D9557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472264" y="764704"/>
                        <a:ext cx="1738312" cy="4252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011959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1F528-92D4-46EA-AEAA-C4E60AE5F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7859216" cy="562074"/>
          </a:xfrm>
        </p:spPr>
        <p:txBody>
          <a:bodyPr/>
          <a:lstStyle/>
          <a:p>
            <a:r>
              <a:rPr lang="en-CA" dirty="0"/>
              <a:t>Transformation with Absolute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F1A6A-77DF-447E-B856-B7D3EFCE7C4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42240" y="861616"/>
            <a:ext cx="11277600" cy="562074"/>
          </a:xfrm>
        </p:spPr>
        <p:txBody>
          <a:bodyPr/>
          <a:lstStyle/>
          <a:p>
            <a:r>
              <a:rPr lang="en-CA" dirty="0"/>
              <a:t>There are 4 types of ABS transformations and 3 of them are pretty difficult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954A452-ACFE-4E5F-A59B-F52728E51B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5707019"/>
              </p:ext>
            </p:extLst>
          </p:nvPr>
        </p:nvGraphicFramePr>
        <p:xfrm>
          <a:off x="557208" y="1556791"/>
          <a:ext cx="3642950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19240" imgH="279360" progId="Equation.DSMT4">
                  <p:embed/>
                </p:oleObj>
              </mc:Choice>
              <mc:Fallback>
                <p:oleObj name="Equation" r:id="rId4" imgW="2019240" imgH="2793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C954A452-ACFE-4E5F-A59B-F52728E51B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7208" y="1556791"/>
                        <a:ext cx="3642950" cy="504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4E7475B-0364-43A1-A3E5-FDDA6A63ED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6020852"/>
              </p:ext>
            </p:extLst>
          </p:nvPr>
        </p:nvGraphicFramePr>
        <p:xfrm>
          <a:off x="545988" y="2989822"/>
          <a:ext cx="368776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44440" imgH="279360" progId="Equation.DSMT4">
                  <p:embed/>
                </p:oleObj>
              </mc:Choice>
              <mc:Fallback>
                <p:oleObj name="Equation" r:id="rId6" imgW="2044440" imgH="2793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64E7475B-0364-43A1-A3E5-FDDA6A63ED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5988" y="2989822"/>
                        <a:ext cx="3687763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332A09B-8F80-4824-87F6-92DFF3A22B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5924768"/>
              </p:ext>
            </p:extLst>
          </p:nvPr>
        </p:nvGraphicFramePr>
        <p:xfrm>
          <a:off x="536207" y="4267337"/>
          <a:ext cx="4046775" cy="506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31840" imgH="253800" progId="Equation.DSMT4">
                  <p:embed/>
                </p:oleObj>
              </mc:Choice>
              <mc:Fallback>
                <p:oleObj name="Equation" r:id="rId8" imgW="2031840" imgH="2538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E332A09B-8F80-4824-87F6-92DFF3A22B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6207" y="4267337"/>
                        <a:ext cx="4046775" cy="506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9F01FE6-DBAA-4BBD-A559-C6DDD00724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7547124"/>
              </p:ext>
            </p:extLst>
          </p:nvPr>
        </p:nvGraphicFramePr>
        <p:xfrm>
          <a:off x="2135336" y="2122438"/>
          <a:ext cx="1149682" cy="523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58720" imgH="253800" progId="Equation.DSMT4">
                  <p:embed/>
                </p:oleObj>
              </mc:Choice>
              <mc:Fallback>
                <p:oleObj name="Equation" r:id="rId10" imgW="558720" imgH="2538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59F01FE6-DBAA-4BBD-A559-C6DDD00724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35336" y="2122438"/>
                        <a:ext cx="1149682" cy="5232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F1F41CE6-F4CC-4C79-B624-948E1407ED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0368573"/>
              </p:ext>
            </p:extLst>
          </p:nvPr>
        </p:nvGraphicFramePr>
        <p:xfrm>
          <a:off x="3281519" y="2104849"/>
          <a:ext cx="861856" cy="575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19040" imgH="279360" progId="Equation.DSMT4">
                  <p:embed/>
                </p:oleObj>
              </mc:Choice>
              <mc:Fallback>
                <p:oleObj name="Equation" r:id="rId12" imgW="419040" imgH="27936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F1F41CE6-F4CC-4C79-B624-948E1407ED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281519" y="2104849"/>
                        <a:ext cx="861856" cy="5753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791005C1-7C53-4A4D-9B70-D9D4A5201B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2886766"/>
              </p:ext>
            </p:extLst>
          </p:nvPr>
        </p:nvGraphicFramePr>
        <p:xfrm>
          <a:off x="2152067" y="3527426"/>
          <a:ext cx="965436" cy="43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58720" imgH="253800" progId="Equation.DSMT4">
                  <p:embed/>
                </p:oleObj>
              </mc:Choice>
              <mc:Fallback>
                <p:oleObj name="Equation" r:id="rId14" imgW="558720" imgH="2538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791005C1-7C53-4A4D-9B70-D9D4A5201B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152067" y="3527426"/>
                        <a:ext cx="965436" cy="439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A1E79EE2-8E07-42F0-A4BD-4B30C4983A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681880"/>
              </p:ext>
            </p:extLst>
          </p:nvPr>
        </p:nvGraphicFramePr>
        <p:xfrm>
          <a:off x="3132635" y="3494237"/>
          <a:ext cx="1159623" cy="526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72840" imgH="304560" progId="Equation.DSMT4">
                  <p:embed/>
                </p:oleObj>
              </mc:Choice>
              <mc:Fallback>
                <p:oleObj name="Equation" r:id="rId16" imgW="672840" imgH="30456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A1E79EE2-8E07-42F0-A4BD-4B30C4983A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132635" y="3494237"/>
                        <a:ext cx="1159623" cy="5263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8A7D954B-C5F3-479E-A7A2-2A7C6AAC70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4937743"/>
              </p:ext>
            </p:extLst>
          </p:nvPr>
        </p:nvGraphicFramePr>
        <p:xfrm>
          <a:off x="2122186" y="4873429"/>
          <a:ext cx="823302" cy="3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58720" imgH="253800" progId="Equation.DSMT4">
                  <p:embed/>
                </p:oleObj>
              </mc:Choice>
              <mc:Fallback>
                <p:oleObj name="Equation" r:id="rId18" imgW="558720" imgH="2538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8A7D954B-C5F3-479E-A7A2-2A7C6AAC70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122186" y="4873429"/>
                        <a:ext cx="823302" cy="3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F9C805FC-C8C0-4B51-8095-B3B8F8EE50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479682"/>
              </p:ext>
            </p:extLst>
          </p:nvPr>
        </p:nvGraphicFramePr>
        <p:xfrm>
          <a:off x="2926366" y="4759659"/>
          <a:ext cx="1572160" cy="629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761760" imgH="304560" progId="Equation.DSMT4">
                  <p:embed/>
                </p:oleObj>
              </mc:Choice>
              <mc:Fallback>
                <p:oleObj name="Equation" r:id="rId19" imgW="761760" imgH="30456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F9C805FC-C8C0-4B51-8095-B3B8F8EE50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926366" y="4759659"/>
                        <a:ext cx="1572160" cy="6298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C2B86AEE-1BAD-4762-BAE4-91453B5FAD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6413806"/>
              </p:ext>
            </p:extLst>
          </p:nvPr>
        </p:nvGraphicFramePr>
        <p:xfrm>
          <a:off x="557208" y="5557980"/>
          <a:ext cx="37782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2095200" imgH="279360" progId="Equation.DSMT4">
                  <p:embed/>
                </p:oleObj>
              </mc:Choice>
              <mc:Fallback>
                <p:oleObj name="Equation" r:id="rId21" imgW="2095200" imgH="27936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C2B86AEE-1BAD-4762-BAE4-91453B5FAD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57208" y="5557980"/>
                        <a:ext cx="3778250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34AC0B70-DD19-49DF-A131-AC5C0BC1D9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4355538"/>
              </p:ext>
            </p:extLst>
          </p:nvPr>
        </p:nvGraphicFramePr>
        <p:xfrm>
          <a:off x="2122186" y="6141597"/>
          <a:ext cx="1159333" cy="527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558720" imgH="253800" progId="Equation.DSMT4">
                  <p:embed/>
                </p:oleObj>
              </mc:Choice>
              <mc:Fallback>
                <p:oleObj name="Equation" r:id="rId23" imgW="558720" imgH="2538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34AC0B70-DD19-49DF-A131-AC5C0BC1D9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122186" y="6141597"/>
                        <a:ext cx="1159333" cy="5276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8E9A1423-F5B9-4E7A-8A67-C901E6C80D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436086"/>
              </p:ext>
            </p:extLst>
          </p:nvPr>
        </p:nvGraphicFramePr>
        <p:xfrm>
          <a:off x="3251964" y="6132943"/>
          <a:ext cx="771396" cy="570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342720" imgH="253800" progId="Equation.DSMT4">
                  <p:embed/>
                </p:oleObj>
              </mc:Choice>
              <mc:Fallback>
                <p:oleObj name="Equation" r:id="rId24" imgW="342720" imgH="2538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8E9A1423-F5B9-4E7A-8A67-C901E6C80D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3251964" y="6132943"/>
                        <a:ext cx="771396" cy="5705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879F5AB4-6253-47FD-94C9-36AE34CF8763}"/>
              </a:ext>
            </a:extLst>
          </p:cNvPr>
          <p:cNvSpPr txBox="1"/>
          <p:nvPr/>
        </p:nvSpPr>
        <p:spPr>
          <a:xfrm>
            <a:off x="4517648" y="1556792"/>
            <a:ext cx="6759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This one is the easiest, just take abs of y-values, x-values stay the same.  Anything under the x-axis is reflected above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6A68B8-CCF3-4F65-B6F3-55768CF3B56E}"/>
              </a:ext>
            </a:extLst>
          </p:cNvPr>
          <p:cNvSpPr txBox="1"/>
          <p:nvPr/>
        </p:nvSpPr>
        <p:spPr>
          <a:xfrm>
            <a:off x="4394069" y="3100789"/>
            <a:ext cx="7128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All input values become positive.  Negative x-values (left side) all disappears.  Positive (right side) is duplicated to the left side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2EB61E-6C5B-4E15-992B-86B63ADEE7AF}"/>
              </a:ext>
            </a:extLst>
          </p:cNvPr>
          <p:cNvSpPr txBox="1"/>
          <p:nvPr/>
        </p:nvSpPr>
        <p:spPr>
          <a:xfrm>
            <a:off x="4681880" y="4286575"/>
            <a:ext cx="7052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Points on original function with negative y-values will be gone b/c you can’t have negative output values.  Graph under  the </a:t>
            </a:r>
            <a:br>
              <a:rPr lang="en-CA" dirty="0">
                <a:solidFill>
                  <a:srgbClr val="FF0000"/>
                </a:solidFill>
              </a:rPr>
            </a:br>
            <a:r>
              <a:rPr lang="en-CA" dirty="0">
                <a:solidFill>
                  <a:srgbClr val="FF0000"/>
                </a:solidFill>
              </a:rPr>
              <a:t>y-axis (bottom side) disappears.  Positive (top side) is duplicated to the bottom side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8A409B-BA97-4785-B279-8B40153CDB1E}"/>
              </a:ext>
            </a:extLst>
          </p:cNvPr>
          <p:cNvSpPr txBox="1"/>
          <p:nvPr/>
        </p:nvSpPr>
        <p:spPr>
          <a:xfrm>
            <a:off x="4753000" y="5660032"/>
            <a:ext cx="6179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Everything in Q2,Q3,Q4 all disappear. Q1 is duplicated(reflected) to  the other 3 Quadrants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681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76F08-E90F-46E3-80F7-FBDA8DB9824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60400" y="744679"/>
            <a:ext cx="7992888" cy="504825"/>
          </a:xfrm>
        </p:spPr>
        <p:txBody>
          <a:bodyPr/>
          <a:lstStyle/>
          <a:p>
            <a:r>
              <a:rPr lang="en-CA" dirty="0"/>
              <a:t>Suppose you have a quadratic function: 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B55DEB9-78C9-4D9E-90F6-48FB126B96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6247466"/>
              </p:ext>
            </p:extLst>
          </p:nvPr>
        </p:nvGraphicFramePr>
        <p:xfrm>
          <a:off x="1775521" y="325548"/>
          <a:ext cx="368776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44440" imgH="279360" progId="Equation.DSMT4">
                  <p:embed/>
                </p:oleObj>
              </mc:Choice>
              <mc:Fallback>
                <p:oleObj name="Equation" r:id="rId4" imgW="2044440" imgH="2793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0B55DEB9-78C9-4D9E-90F6-48FB126B96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75521" y="325548"/>
                        <a:ext cx="3687763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9AEDFCB-0CA4-4886-8C48-3D485AE9C7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7038236"/>
              </p:ext>
            </p:extLst>
          </p:nvPr>
        </p:nvGraphicFramePr>
        <p:xfrm>
          <a:off x="2239821" y="1270844"/>
          <a:ext cx="16954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39600" imgH="279360" progId="Equation.DSMT4">
                  <p:embed/>
                </p:oleObj>
              </mc:Choice>
              <mc:Fallback>
                <p:oleObj name="Equation" r:id="rId6" imgW="939600" imgH="2793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F9AEDFCB-0CA4-4886-8C48-3D485AE9C7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39821" y="1270844"/>
                        <a:ext cx="1695450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3C5DE40-E1FE-4E64-B7B6-EACA3B566F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567094"/>
              </p:ext>
            </p:extLst>
          </p:nvPr>
        </p:nvGraphicFramePr>
        <p:xfrm>
          <a:off x="4449700" y="1243185"/>
          <a:ext cx="4033837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34880" imgH="304560" progId="Equation.DSMT4">
                  <p:embed/>
                </p:oleObj>
              </mc:Choice>
              <mc:Fallback>
                <p:oleObj name="Equation" r:id="rId8" imgW="2234880" imgH="3045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C3C5DE40-E1FE-4E64-B7B6-EACA3B566F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49700" y="1243185"/>
                        <a:ext cx="4033837" cy="550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1" name="Picture 110">
            <a:extLst>
              <a:ext uri="{FF2B5EF4-FFF2-40B4-BE49-F238E27FC236}">
                <a16:creationId xmlns:a16="http://schemas.microsoft.com/office/drawing/2014/main" id="{9DDE83E7-B91F-4294-84E7-0566670A09C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35765" y="1804522"/>
            <a:ext cx="3168352" cy="2852645"/>
          </a:xfrm>
          <a:prstGeom prst="rect">
            <a:avLst/>
          </a:prstGeom>
        </p:spPr>
      </p:pic>
      <p:grpSp>
        <p:nvGrpSpPr>
          <p:cNvPr id="112" name="Group 111">
            <a:extLst>
              <a:ext uri="{FF2B5EF4-FFF2-40B4-BE49-F238E27FC236}">
                <a16:creationId xmlns:a16="http://schemas.microsoft.com/office/drawing/2014/main" id="{BF3D64F5-D4A7-486C-B3BF-9AD2FDD3CD09}"/>
              </a:ext>
            </a:extLst>
          </p:cNvPr>
          <p:cNvGrpSpPr/>
          <p:nvPr/>
        </p:nvGrpSpPr>
        <p:grpSpPr>
          <a:xfrm>
            <a:off x="2860838" y="1850917"/>
            <a:ext cx="1307088" cy="2170510"/>
            <a:chOff x="5868036" y="395336"/>
            <a:chExt cx="2117725" cy="3575051"/>
          </a:xfrm>
        </p:grpSpPr>
        <p:sp>
          <p:nvSpPr>
            <p:cNvPr id="113" name="Freeform 100">
              <a:extLst>
                <a:ext uri="{FF2B5EF4-FFF2-40B4-BE49-F238E27FC236}">
                  <a16:creationId xmlns:a16="http://schemas.microsoft.com/office/drawing/2014/main" id="{8DEF6DCC-A4C4-4D38-8D13-25FF7D509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8036" y="395336"/>
              <a:ext cx="57150" cy="371475"/>
            </a:xfrm>
            <a:custGeom>
              <a:avLst/>
              <a:gdLst>
                <a:gd name="T0" fmla="*/ 12 w 12"/>
                <a:gd name="T1" fmla="*/ 78 h 78"/>
                <a:gd name="T2" fmla="*/ 10 w 12"/>
                <a:gd name="T3" fmla="*/ 65 h 78"/>
                <a:gd name="T4" fmla="*/ 8 w 12"/>
                <a:gd name="T5" fmla="*/ 53 h 78"/>
                <a:gd name="T6" fmla="*/ 6 w 12"/>
                <a:gd name="T7" fmla="*/ 39 h 78"/>
                <a:gd name="T8" fmla="*/ 4 w 12"/>
                <a:gd name="T9" fmla="*/ 26 h 78"/>
                <a:gd name="T10" fmla="*/ 2 w 12"/>
                <a:gd name="T11" fmla="*/ 13 h 78"/>
                <a:gd name="T12" fmla="*/ 0 w 12"/>
                <a:gd name="T1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8">
                  <a:moveTo>
                    <a:pt x="12" y="78"/>
                  </a:moveTo>
                  <a:lnTo>
                    <a:pt x="10" y="65"/>
                  </a:lnTo>
                  <a:lnTo>
                    <a:pt x="8" y="53"/>
                  </a:lnTo>
                  <a:lnTo>
                    <a:pt x="6" y="39"/>
                  </a:lnTo>
                  <a:lnTo>
                    <a:pt x="4" y="26"/>
                  </a:lnTo>
                  <a:lnTo>
                    <a:pt x="2" y="13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4" name="Freeform 101">
              <a:extLst>
                <a:ext uri="{FF2B5EF4-FFF2-40B4-BE49-F238E27FC236}">
                  <a16:creationId xmlns:a16="http://schemas.microsoft.com/office/drawing/2014/main" id="{8CC825F2-BF55-47C6-8812-10ABFDD8F0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5186" y="428674"/>
              <a:ext cx="2060575" cy="3541713"/>
            </a:xfrm>
            <a:custGeom>
              <a:avLst/>
              <a:gdLst>
                <a:gd name="T0" fmla="*/ 6 w 432"/>
                <a:gd name="T1" fmla="*/ 109 h 742"/>
                <a:gd name="T2" fmla="*/ 14 w 432"/>
                <a:gd name="T3" fmla="*/ 158 h 742"/>
                <a:gd name="T4" fmla="*/ 22 w 432"/>
                <a:gd name="T5" fmla="*/ 204 h 742"/>
                <a:gd name="T6" fmla="*/ 30 w 432"/>
                <a:gd name="T7" fmla="*/ 249 h 742"/>
                <a:gd name="T8" fmla="*/ 38 w 432"/>
                <a:gd name="T9" fmla="*/ 292 h 742"/>
                <a:gd name="T10" fmla="*/ 46 w 432"/>
                <a:gd name="T11" fmla="*/ 332 h 742"/>
                <a:gd name="T12" fmla="*/ 54 w 432"/>
                <a:gd name="T13" fmla="*/ 371 h 742"/>
                <a:gd name="T14" fmla="*/ 62 w 432"/>
                <a:gd name="T15" fmla="*/ 408 h 742"/>
                <a:gd name="T16" fmla="*/ 70 w 432"/>
                <a:gd name="T17" fmla="*/ 443 h 742"/>
                <a:gd name="T18" fmla="*/ 78 w 432"/>
                <a:gd name="T19" fmla="*/ 476 h 742"/>
                <a:gd name="T20" fmla="*/ 86 w 432"/>
                <a:gd name="T21" fmla="*/ 507 h 742"/>
                <a:gd name="T22" fmla="*/ 94 w 432"/>
                <a:gd name="T23" fmla="*/ 537 h 742"/>
                <a:gd name="T24" fmla="*/ 102 w 432"/>
                <a:gd name="T25" fmla="*/ 564 h 742"/>
                <a:gd name="T26" fmla="*/ 110 w 432"/>
                <a:gd name="T27" fmla="*/ 589 h 742"/>
                <a:gd name="T28" fmla="*/ 118 w 432"/>
                <a:gd name="T29" fmla="*/ 613 h 742"/>
                <a:gd name="T30" fmla="*/ 126 w 432"/>
                <a:gd name="T31" fmla="*/ 634 h 742"/>
                <a:gd name="T32" fmla="*/ 134 w 432"/>
                <a:gd name="T33" fmla="*/ 653 h 742"/>
                <a:gd name="T34" fmla="*/ 142 w 432"/>
                <a:gd name="T35" fmla="*/ 671 h 742"/>
                <a:gd name="T36" fmla="*/ 150 w 432"/>
                <a:gd name="T37" fmla="*/ 687 h 742"/>
                <a:gd name="T38" fmla="*/ 158 w 432"/>
                <a:gd name="T39" fmla="*/ 700 h 742"/>
                <a:gd name="T40" fmla="*/ 166 w 432"/>
                <a:gd name="T41" fmla="*/ 712 h 742"/>
                <a:gd name="T42" fmla="*/ 174 w 432"/>
                <a:gd name="T43" fmla="*/ 722 h 742"/>
                <a:gd name="T44" fmla="*/ 182 w 432"/>
                <a:gd name="T45" fmla="*/ 730 h 742"/>
                <a:gd name="T46" fmla="*/ 190 w 432"/>
                <a:gd name="T47" fmla="*/ 736 h 742"/>
                <a:gd name="T48" fmla="*/ 198 w 432"/>
                <a:gd name="T49" fmla="*/ 740 h 742"/>
                <a:gd name="T50" fmla="*/ 206 w 432"/>
                <a:gd name="T51" fmla="*/ 742 h 742"/>
                <a:gd name="T52" fmla="*/ 214 w 432"/>
                <a:gd name="T53" fmla="*/ 742 h 742"/>
                <a:gd name="T54" fmla="*/ 222 w 432"/>
                <a:gd name="T55" fmla="*/ 740 h 742"/>
                <a:gd name="T56" fmla="*/ 230 w 432"/>
                <a:gd name="T57" fmla="*/ 736 h 742"/>
                <a:gd name="T58" fmla="*/ 238 w 432"/>
                <a:gd name="T59" fmla="*/ 731 h 742"/>
                <a:gd name="T60" fmla="*/ 246 w 432"/>
                <a:gd name="T61" fmla="*/ 723 h 742"/>
                <a:gd name="T62" fmla="*/ 254 w 432"/>
                <a:gd name="T63" fmla="*/ 714 h 742"/>
                <a:gd name="T64" fmla="*/ 262 w 432"/>
                <a:gd name="T65" fmla="*/ 702 h 742"/>
                <a:gd name="T66" fmla="*/ 270 w 432"/>
                <a:gd name="T67" fmla="*/ 689 h 742"/>
                <a:gd name="T68" fmla="*/ 278 w 432"/>
                <a:gd name="T69" fmla="*/ 673 h 742"/>
                <a:gd name="T70" fmla="*/ 286 w 432"/>
                <a:gd name="T71" fmla="*/ 656 h 742"/>
                <a:gd name="T72" fmla="*/ 294 w 432"/>
                <a:gd name="T73" fmla="*/ 637 h 742"/>
                <a:gd name="T74" fmla="*/ 302 w 432"/>
                <a:gd name="T75" fmla="*/ 616 h 742"/>
                <a:gd name="T76" fmla="*/ 310 w 432"/>
                <a:gd name="T77" fmla="*/ 593 h 742"/>
                <a:gd name="T78" fmla="*/ 318 w 432"/>
                <a:gd name="T79" fmla="*/ 567 h 742"/>
                <a:gd name="T80" fmla="*/ 326 w 432"/>
                <a:gd name="T81" fmla="*/ 541 h 742"/>
                <a:gd name="T82" fmla="*/ 334 w 432"/>
                <a:gd name="T83" fmla="*/ 512 h 742"/>
                <a:gd name="T84" fmla="*/ 342 w 432"/>
                <a:gd name="T85" fmla="*/ 481 h 742"/>
                <a:gd name="T86" fmla="*/ 350 w 432"/>
                <a:gd name="T87" fmla="*/ 448 h 742"/>
                <a:gd name="T88" fmla="*/ 358 w 432"/>
                <a:gd name="T89" fmla="*/ 413 h 742"/>
                <a:gd name="T90" fmla="*/ 366 w 432"/>
                <a:gd name="T91" fmla="*/ 377 h 742"/>
                <a:gd name="T92" fmla="*/ 374 w 432"/>
                <a:gd name="T93" fmla="*/ 338 h 742"/>
                <a:gd name="T94" fmla="*/ 382 w 432"/>
                <a:gd name="T95" fmla="*/ 297 h 742"/>
                <a:gd name="T96" fmla="*/ 390 w 432"/>
                <a:gd name="T97" fmla="*/ 255 h 742"/>
                <a:gd name="T98" fmla="*/ 398 w 432"/>
                <a:gd name="T99" fmla="*/ 211 h 742"/>
                <a:gd name="T100" fmla="*/ 406 w 432"/>
                <a:gd name="T101" fmla="*/ 164 h 742"/>
                <a:gd name="T102" fmla="*/ 414 w 432"/>
                <a:gd name="T103" fmla="*/ 116 h 742"/>
                <a:gd name="T104" fmla="*/ 422 w 432"/>
                <a:gd name="T105" fmla="*/ 66 h 742"/>
                <a:gd name="T106" fmla="*/ 430 w 432"/>
                <a:gd name="T107" fmla="*/ 14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32" h="742">
                  <a:moveTo>
                    <a:pt x="0" y="71"/>
                  </a:moveTo>
                  <a:lnTo>
                    <a:pt x="2" y="84"/>
                  </a:lnTo>
                  <a:lnTo>
                    <a:pt x="4" y="97"/>
                  </a:lnTo>
                  <a:lnTo>
                    <a:pt x="6" y="109"/>
                  </a:lnTo>
                  <a:lnTo>
                    <a:pt x="8" y="121"/>
                  </a:lnTo>
                  <a:lnTo>
                    <a:pt x="10" y="133"/>
                  </a:lnTo>
                  <a:lnTo>
                    <a:pt x="12" y="146"/>
                  </a:lnTo>
                  <a:lnTo>
                    <a:pt x="14" y="158"/>
                  </a:lnTo>
                  <a:lnTo>
                    <a:pt x="16" y="169"/>
                  </a:lnTo>
                  <a:lnTo>
                    <a:pt x="18" y="181"/>
                  </a:lnTo>
                  <a:lnTo>
                    <a:pt x="20" y="193"/>
                  </a:lnTo>
                  <a:lnTo>
                    <a:pt x="22" y="204"/>
                  </a:lnTo>
                  <a:lnTo>
                    <a:pt x="24" y="215"/>
                  </a:lnTo>
                  <a:lnTo>
                    <a:pt x="26" y="227"/>
                  </a:lnTo>
                  <a:lnTo>
                    <a:pt x="28" y="238"/>
                  </a:lnTo>
                  <a:lnTo>
                    <a:pt x="30" y="249"/>
                  </a:lnTo>
                  <a:lnTo>
                    <a:pt x="32" y="260"/>
                  </a:lnTo>
                  <a:lnTo>
                    <a:pt x="34" y="270"/>
                  </a:lnTo>
                  <a:lnTo>
                    <a:pt x="36" y="281"/>
                  </a:lnTo>
                  <a:lnTo>
                    <a:pt x="38" y="292"/>
                  </a:lnTo>
                  <a:lnTo>
                    <a:pt x="40" y="302"/>
                  </a:lnTo>
                  <a:lnTo>
                    <a:pt x="42" y="312"/>
                  </a:lnTo>
                  <a:lnTo>
                    <a:pt x="44" y="322"/>
                  </a:lnTo>
                  <a:lnTo>
                    <a:pt x="46" y="332"/>
                  </a:lnTo>
                  <a:lnTo>
                    <a:pt x="48" y="342"/>
                  </a:lnTo>
                  <a:lnTo>
                    <a:pt x="50" y="352"/>
                  </a:lnTo>
                  <a:lnTo>
                    <a:pt x="52" y="362"/>
                  </a:lnTo>
                  <a:lnTo>
                    <a:pt x="54" y="371"/>
                  </a:lnTo>
                  <a:lnTo>
                    <a:pt x="56" y="381"/>
                  </a:lnTo>
                  <a:lnTo>
                    <a:pt x="58" y="390"/>
                  </a:lnTo>
                  <a:lnTo>
                    <a:pt x="60" y="399"/>
                  </a:lnTo>
                  <a:lnTo>
                    <a:pt x="62" y="408"/>
                  </a:lnTo>
                  <a:lnTo>
                    <a:pt x="64" y="417"/>
                  </a:lnTo>
                  <a:lnTo>
                    <a:pt x="66" y="426"/>
                  </a:lnTo>
                  <a:lnTo>
                    <a:pt x="68" y="435"/>
                  </a:lnTo>
                  <a:lnTo>
                    <a:pt x="70" y="443"/>
                  </a:lnTo>
                  <a:lnTo>
                    <a:pt x="72" y="452"/>
                  </a:lnTo>
                  <a:lnTo>
                    <a:pt x="74" y="460"/>
                  </a:lnTo>
                  <a:lnTo>
                    <a:pt x="76" y="468"/>
                  </a:lnTo>
                  <a:lnTo>
                    <a:pt x="78" y="476"/>
                  </a:lnTo>
                  <a:lnTo>
                    <a:pt x="80" y="484"/>
                  </a:lnTo>
                  <a:lnTo>
                    <a:pt x="82" y="492"/>
                  </a:lnTo>
                  <a:lnTo>
                    <a:pt x="84" y="500"/>
                  </a:lnTo>
                  <a:lnTo>
                    <a:pt x="86" y="507"/>
                  </a:lnTo>
                  <a:lnTo>
                    <a:pt x="88" y="515"/>
                  </a:lnTo>
                  <a:lnTo>
                    <a:pt x="90" y="522"/>
                  </a:lnTo>
                  <a:lnTo>
                    <a:pt x="92" y="529"/>
                  </a:lnTo>
                  <a:lnTo>
                    <a:pt x="94" y="537"/>
                  </a:lnTo>
                  <a:lnTo>
                    <a:pt x="96" y="544"/>
                  </a:lnTo>
                  <a:lnTo>
                    <a:pt x="98" y="550"/>
                  </a:lnTo>
                  <a:lnTo>
                    <a:pt x="100" y="557"/>
                  </a:lnTo>
                  <a:lnTo>
                    <a:pt x="102" y="564"/>
                  </a:lnTo>
                  <a:lnTo>
                    <a:pt x="104" y="570"/>
                  </a:lnTo>
                  <a:lnTo>
                    <a:pt x="106" y="577"/>
                  </a:lnTo>
                  <a:lnTo>
                    <a:pt x="108" y="583"/>
                  </a:lnTo>
                  <a:lnTo>
                    <a:pt x="110" y="589"/>
                  </a:lnTo>
                  <a:lnTo>
                    <a:pt x="112" y="595"/>
                  </a:lnTo>
                  <a:lnTo>
                    <a:pt x="114" y="601"/>
                  </a:lnTo>
                  <a:lnTo>
                    <a:pt x="116" y="607"/>
                  </a:lnTo>
                  <a:lnTo>
                    <a:pt x="118" y="613"/>
                  </a:lnTo>
                  <a:lnTo>
                    <a:pt x="120" y="618"/>
                  </a:lnTo>
                  <a:lnTo>
                    <a:pt x="122" y="623"/>
                  </a:lnTo>
                  <a:lnTo>
                    <a:pt x="124" y="629"/>
                  </a:lnTo>
                  <a:lnTo>
                    <a:pt x="126" y="634"/>
                  </a:lnTo>
                  <a:lnTo>
                    <a:pt x="128" y="639"/>
                  </a:lnTo>
                  <a:lnTo>
                    <a:pt x="130" y="644"/>
                  </a:lnTo>
                  <a:lnTo>
                    <a:pt x="132" y="649"/>
                  </a:lnTo>
                  <a:lnTo>
                    <a:pt x="134" y="653"/>
                  </a:lnTo>
                  <a:lnTo>
                    <a:pt x="136" y="658"/>
                  </a:lnTo>
                  <a:lnTo>
                    <a:pt x="138" y="662"/>
                  </a:lnTo>
                  <a:lnTo>
                    <a:pt x="140" y="667"/>
                  </a:lnTo>
                  <a:lnTo>
                    <a:pt x="142" y="671"/>
                  </a:lnTo>
                  <a:lnTo>
                    <a:pt x="144" y="675"/>
                  </a:lnTo>
                  <a:lnTo>
                    <a:pt x="146" y="679"/>
                  </a:lnTo>
                  <a:lnTo>
                    <a:pt x="148" y="683"/>
                  </a:lnTo>
                  <a:lnTo>
                    <a:pt x="150" y="687"/>
                  </a:lnTo>
                  <a:lnTo>
                    <a:pt x="152" y="690"/>
                  </a:lnTo>
                  <a:lnTo>
                    <a:pt x="154" y="694"/>
                  </a:lnTo>
                  <a:lnTo>
                    <a:pt x="156" y="697"/>
                  </a:lnTo>
                  <a:lnTo>
                    <a:pt x="158" y="700"/>
                  </a:lnTo>
                  <a:lnTo>
                    <a:pt x="160" y="703"/>
                  </a:lnTo>
                  <a:lnTo>
                    <a:pt x="162" y="706"/>
                  </a:lnTo>
                  <a:lnTo>
                    <a:pt x="164" y="709"/>
                  </a:lnTo>
                  <a:lnTo>
                    <a:pt x="166" y="712"/>
                  </a:lnTo>
                  <a:lnTo>
                    <a:pt x="168" y="715"/>
                  </a:lnTo>
                  <a:lnTo>
                    <a:pt x="170" y="717"/>
                  </a:lnTo>
                  <a:lnTo>
                    <a:pt x="172" y="720"/>
                  </a:lnTo>
                  <a:lnTo>
                    <a:pt x="174" y="722"/>
                  </a:lnTo>
                  <a:lnTo>
                    <a:pt x="176" y="724"/>
                  </a:lnTo>
                  <a:lnTo>
                    <a:pt x="178" y="726"/>
                  </a:lnTo>
                  <a:lnTo>
                    <a:pt x="180" y="728"/>
                  </a:lnTo>
                  <a:lnTo>
                    <a:pt x="182" y="730"/>
                  </a:lnTo>
                  <a:lnTo>
                    <a:pt x="184" y="731"/>
                  </a:lnTo>
                  <a:lnTo>
                    <a:pt x="186" y="733"/>
                  </a:lnTo>
                  <a:lnTo>
                    <a:pt x="188" y="734"/>
                  </a:lnTo>
                  <a:lnTo>
                    <a:pt x="190" y="736"/>
                  </a:lnTo>
                  <a:lnTo>
                    <a:pt x="192" y="737"/>
                  </a:lnTo>
                  <a:lnTo>
                    <a:pt x="194" y="738"/>
                  </a:lnTo>
                  <a:lnTo>
                    <a:pt x="196" y="739"/>
                  </a:lnTo>
                  <a:lnTo>
                    <a:pt x="198" y="740"/>
                  </a:lnTo>
                  <a:lnTo>
                    <a:pt x="200" y="740"/>
                  </a:lnTo>
                  <a:lnTo>
                    <a:pt x="202" y="741"/>
                  </a:lnTo>
                  <a:lnTo>
                    <a:pt x="204" y="742"/>
                  </a:lnTo>
                  <a:lnTo>
                    <a:pt x="206" y="742"/>
                  </a:lnTo>
                  <a:lnTo>
                    <a:pt x="208" y="742"/>
                  </a:lnTo>
                  <a:lnTo>
                    <a:pt x="210" y="742"/>
                  </a:lnTo>
                  <a:lnTo>
                    <a:pt x="212" y="742"/>
                  </a:lnTo>
                  <a:lnTo>
                    <a:pt x="214" y="742"/>
                  </a:lnTo>
                  <a:lnTo>
                    <a:pt x="216" y="742"/>
                  </a:lnTo>
                  <a:lnTo>
                    <a:pt x="218" y="741"/>
                  </a:lnTo>
                  <a:lnTo>
                    <a:pt x="220" y="741"/>
                  </a:lnTo>
                  <a:lnTo>
                    <a:pt x="222" y="740"/>
                  </a:lnTo>
                  <a:lnTo>
                    <a:pt x="224" y="739"/>
                  </a:lnTo>
                  <a:lnTo>
                    <a:pt x="226" y="739"/>
                  </a:lnTo>
                  <a:lnTo>
                    <a:pt x="228" y="738"/>
                  </a:lnTo>
                  <a:lnTo>
                    <a:pt x="230" y="736"/>
                  </a:lnTo>
                  <a:lnTo>
                    <a:pt x="232" y="735"/>
                  </a:lnTo>
                  <a:lnTo>
                    <a:pt x="234" y="734"/>
                  </a:lnTo>
                  <a:lnTo>
                    <a:pt x="236" y="732"/>
                  </a:lnTo>
                  <a:lnTo>
                    <a:pt x="238" y="731"/>
                  </a:lnTo>
                  <a:lnTo>
                    <a:pt x="240" y="729"/>
                  </a:lnTo>
                  <a:lnTo>
                    <a:pt x="242" y="727"/>
                  </a:lnTo>
                  <a:lnTo>
                    <a:pt x="244" y="725"/>
                  </a:lnTo>
                  <a:lnTo>
                    <a:pt x="246" y="723"/>
                  </a:lnTo>
                  <a:lnTo>
                    <a:pt x="248" y="721"/>
                  </a:lnTo>
                  <a:lnTo>
                    <a:pt x="250" y="719"/>
                  </a:lnTo>
                  <a:lnTo>
                    <a:pt x="252" y="716"/>
                  </a:lnTo>
                  <a:lnTo>
                    <a:pt x="254" y="714"/>
                  </a:lnTo>
                  <a:lnTo>
                    <a:pt x="256" y="711"/>
                  </a:lnTo>
                  <a:lnTo>
                    <a:pt x="258" y="708"/>
                  </a:lnTo>
                  <a:lnTo>
                    <a:pt x="260" y="705"/>
                  </a:lnTo>
                  <a:lnTo>
                    <a:pt x="262" y="702"/>
                  </a:lnTo>
                  <a:lnTo>
                    <a:pt x="264" y="699"/>
                  </a:lnTo>
                  <a:lnTo>
                    <a:pt x="266" y="696"/>
                  </a:lnTo>
                  <a:lnTo>
                    <a:pt x="268" y="692"/>
                  </a:lnTo>
                  <a:lnTo>
                    <a:pt x="270" y="689"/>
                  </a:lnTo>
                  <a:lnTo>
                    <a:pt x="272" y="685"/>
                  </a:lnTo>
                  <a:lnTo>
                    <a:pt x="274" y="681"/>
                  </a:lnTo>
                  <a:lnTo>
                    <a:pt x="276" y="677"/>
                  </a:lnTo>
                  <a:lnTo>
                    <a:pt x="278" y="673"/>
                  </a:lnTo>
                  <a:lnTo>
                    <a:pt x="280" y="669"/>
                  </a:lnTo>
                  <a:lnTo>
                    <a:pt x="282" y="665"/>
                  </a:lnTo>
                  <a:lnTo>
                    <a:pt x="284" y="661"/>
                  </a:lnTo>
                  <a:lnTo>
                    <a:pt x="286" y="656"/>
                  </a:lnTo>
                  <a:lnTo>
                    <a:pt x="288" y="651"/>
                  </a:lnTo>
                  <a:lnTo>
                    <a:pt x="290" y="647"/>
                  </a:lnTo>
                  <a:lnTo>
                    <a:pt x="292" y="642"/>
                  </a:lnTo>
                  <a:lnTo>
                    <a:pt x="294" y="637"/>
                  </a:lnTo>
                  <a:lnTo>
                    <a:pt x="296" y="632"/>
                  </a:lnTo>
                  <a:lnTo>
                    <a:pt x="298" y="626"/>
                  </a:lnTo>
                  <a:lnTo>
                    <a:pt x="300" y="621"/>
                  </a:lnTo>
                  <a:lnTo>
                    <a:pt x="302" y="616"/>
                  </a:lnTo>
                  <a:lnTo>
                    <a:pt x="304" y="610"/>
                  </a:lnTo>
                  <a:lnTo>
                    <a:pt x="306" y="604"/>
                  </a:lnTo>
                  <a:lnTo>
                    <a:pt x="308" y="598"/>
                  </a:lnTo>
                  <a:lnTo>
                    <a:pt x="310" y="593"/>
                  </a:lnTo>
                  <a:lnTo>
                    <a:pt x="312" y="586"/>
                  </a:lnTo>
                  <a:lnTo>
                    <a:pt x="314" y="580"/>
                  </a:lnTo>
                  <a:lnTo>
                    <a:pt x="316" y="574"/>
                  </a:lnTo>
                  <a:lnTo>
                    <a:pt x="318" y="567"/>
                  </a:lnTo>
                  <a:lnTo>
                    <a:pt x="320" y="561"/>
                  </a:lnTo>
                  <a:lnTo>
                    <a:pt x="322" y="554"/>
                  </a:lnTo>
                  <a:lnTo>
                    <a:pt x="324" y="547"/>
                  </a:lnTo>
                  <a:lnTo>
                    <a:pt x="326" y="541"/>
                  </a:lnTo>
                  <a:lnTo>
                    <a:pt x="328" y="533"/>
                  </a:lnTo>
                  <a:lnTo>
                    <a:pt x="330" y="526"/>
                  </a:lnTo>
                  <a:lnTo>
                    <a:pt x="332" y="519"/>
                  </a:lnTo>
                  <a:lnTo>
                    <a:pt x="334" y="512"/>
                  </a:lnTo>
                  <a:lnTo>
                    <a:pt x="336" y="504"/>
                  </a:lnTo>
                  <a:lnTo>
                    <a:pt x="338" y="496"/>
                  </a:lnTo>
                  <a:lnTo>
                    <a:pt x="340" y="489"/>
                  </a:lnTo>
                  <a:lnTo>
                    <a:pt x="342" y="481"/>
                  </a:lnTo>
                  <a:lnTo>
                    <a:pt x="344" y="473"/>
                  </a:lnTo>
                  <a:lnTo>
                    <a:pt x="346" y="465"/>
                  </a:lnTo>
                  <a:lnTo>
                    <a:pt x="348" y="456"/>
                  </a:lnTo>
                  <a:lnTo>
                    <a:pt x="350" y="448"/>
                  </a:lnTo>
                  <a:lnTo>
                    <a:pt x="352" y="439"/>
                  </a:lnTo>
                  <a:lnTo>
                    <a:pt x="354" y="431"/>
                  </a:lnTo>
                  <a:lnTo>
                    <a:pt x="356" y="422"/>
                  </a:lnTo>
                  <a:lnTo>
                    <a:pt x="358" y="413"/>
                  </a:lnTo>
                  <a:lnTo>
                    <a:pt x="360" y="404"/>
                  </a:lnTo>
                  <a:lnTo>
                    <a:pt x="362" y="395"/>
                  </a:lnTo>
                  <a:lnTo>
                    <a:pt x="364" y="386"/>
                  </a:lnTo>
                  <a:lnTo>
                    <a:pt x="366" y="377"/>
                  </a:lnTo>
                  <a:lnTo>
                    <a:pt x="368" y="367"/>
                  </a:lnTo>
                  <a:lnTo>
                    <a:pt x="370" y="358"/>
                  </a:lnTo>
                  <a:lnTo>
                    <a:pt x="372" y="348"/>
                  </a:lnTo>
                  <a:lnTo>
                    <a:pt x="374" y="338"/>
                  </a:lnTo>
                  <a:lnTo>
                    <a:pt x="376" y="328"/>
                  </a:lnTo>
                  <a:lnTo>
                    <a:pt x="378" y="318"/>
                  </a:lnTo>
                  <a:lnTo>
                    <a:pt x="380" y="308"/>
                  </a:lnTo>
                  <a:lnTo>
                    <a:pt x="382" y="297"/>
                  </a:lnTo>
                  <a:lnTo>
                    <a:pt x="384" y="287"/>
                  </a:lnTo>
                  <a:lnTo>
                    <a:pt x="386" y="276"/>
                  </a:lnTo>
                  <a:lnTo>
                    <a:pt x="388" y="266"/>
                  </a:lnTo>
                  <a:lnTo>
                    <a:pt x="390" y="255"/>
                  </a:lnTo>
                  <a:lnTo>
                    <a:pt x="392" y="244"/>
                  </a:lnTo>
                  <a:lnTo>
                    <a:pt x="394" y="233"/>
                  </a:lnTo>
                  <a:lnTo>
                    <a:pt x="396" y="222"/>
                  </a:lnTo>
                  <a:lnTo>
                    <a:pt x="398" y="211"/>
                  </a:lnTo>
                  <a:lnTo>
                    <a:pt x="400" y="199"/>
                  </a:lnTo>
                  <a:lnTo>
                    <a:pt x="402" y="188"/>
                  </a:lnTo>
                  <a:lnTo>
                    <a:pt x="404" y="176"/>
                  </a:lnTo>
                  <a:lnTo>
                    <a:pt x="406" y="164"/>
                  </a:lnTo>
                  <a:lnTo>
                    <a:pt x="408" y="152"/>
                  </a:lnTo>
                  <a:lnTo>
                    <a:pt x="410" y="140"/>
                  </a:lnTo>
                  <a:lnTo>
                    <a:pt x="412" y="128"/>
                  </a:lnTo>
                  <a:lnTo>
                    <a:pt x="414" y="116"/>
                  </a:lnTo>
                  <a:lnTo>
                    <a:pt x="416" y="104"/>
                  </a:lnTo>
                  <a:lnTo>
                    <a:pt x="418" y="91"/>
                  </a:lnTo>
                  <a:lnTo>
                    <a:pt x="420" y="78"/>
                  </a:lnTo>
                  <a:lnTo>
                    <a:pt x="422" y="66"/>
                  </a:lnTo>
                  <a:lnTo>
                    <a:pt x="424" y="53"/>
                  </a:lnTo>
                  <a:lnTo>
                    <a:pt x="426" y="40"/>
                  </a:lnTo>
                  <a:lnTo>
                    <a:pt x="428" y="27"/>
                  </a:lnTo>
                  <a:lnTo>
                    <a:pt x="430" y="14"/>
                  </a:lnTo>
                  <a:lnTo>
                    <a:pt x="432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116" name="Oval 115">
            <a:extLst>
              <a:ext uri="{FF2B5EF4-FFF2-40B4-BE49-F238E27FC236}">
                <a16:creationId xmlns:a16="http://schemas.microsoft.com/office/drawing/2014/main" id="{BC4C7514-7FC9-44E7-B4EB-B53CAAB5BA8B}"/>
              </a:ext>
            </a:extLst>
          </p:cNvPr>
          <p:cNvSpPr/>
          <p:nvPr/>
        </p:nvSpPr>
        <p:spPr>
          <a:xfrm>
            <a:off x="3870661" y="3194492"/>
            <a:ext cx="72008" cy="72008"/>
          </a:xfrm>
          <a:prstGeom prst="ellipse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C2096905-0F67-4FE0-AF93-458509E210CE}"/>
              </a:ext>
            </a:extLst>
          </p:cNvPr>
          <p:cNvSpPr/>
          <p:nvPr/>
        </p:nvSpPr>
        <p:spPr>
          <a:xfrm>
            <a:off x="4066347" y="2226883"/>
            <a:ext cx="72008" cy="72008"/>
          </a:xfrm>
          <a:prstGeom prst="ellipse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33D12F61-8CB1-4AB4-ADBC-82811B8266EE}"/>
              </a:ext>
            </a:extLst>
          </p:cNvPr>
          <p:cNvSpPr/>
          <p:nvPr/>
        </p:nvSpPr>
        <p:spPr>
          <a:xfrm>
            <a:off x="3092426" y="3189980"/>
            <a:ext cx="72008" cy="72008"/>
          </a:xfrm>
          <a:prstGeom prst="ellipse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BCE79C7A-8D0B-40A1-81C8-9E021243FCB6}"/>
              </a:ext>
            </a:extLst>
          </p:cNvPr>
          <p:cNvSpPr/>
          <p:nvPr/>
        </p:nvSpPr>
        <p:spPr>
          <a:xfrm>
            <a:off x="2893131" y="2211551"/>
            <a:ext cx="72008" cy="72008"/>
          </a:xfrm>
          <a:prstGeom prst="ellipse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20" name="Object 119">
            <a:extLst>
              <a:ext uri="{FF2B5EF4-FFF2-40B4-BE49-F238E27FC236}">
                <a16:creationId xmlns:a16="http://schemas.microsoft.com/office/drawing/2014/main" id="{B29044D6-8EB0-4176-8AB5-E680094723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771050"/>
              </p:ext>
            </p:extLst>
          </p:nvPr>
        </p:nvGraphicFramePr>
        <p:xfrm>
          <a:off x="3320984" y="4041570"/>
          <a:ext cx="30797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31640" imgH="253800" progId="Equation.DSMT4">
                  <p:embed/>
                </p:oleObj>
              </mc:Choice>
              <mc:Fallback>
                <p:oleObj name="Equation" r:id="rId11" imgW="431640" imgH="253800" progId="Equation.DSMT4">
                  <p:embed/>
                  <p:pic>
                    <p:nvPicPr>
                      <p:cNvPr id="120" name="Object 119">
                        <a:extLst>
                          <a:ext uri="{FF2B5EF4-FFF2-40B4-BE49-F238E27FC236}">
                            <a16:creationId xmlns:a16="http://schemas.microsoft.com/office/drawing/2014/main" id="{B29044D6-8EB0-4176-8AB5-E680094723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320984" y="4041570"/>
                        <a:ext cx="307975" cy="180975"/>
                      </a:xfrm>
                      <a:prstGeom prst="rect">
                        <a:avLst/>
                      </a:prstGeom>
                      <a:solidFill>
                        <a:schemeClr val="bg1">
                          <a:alpha val="74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" name="Oval 120">
            <a:extLst>
              <a:ext uri="{FF2B5EF4-FFF2-40B4-BE49-F238E27FC236}">
                <a16:creationId xmlns:a16="http://schemas.microsoft.com/office/drawing/2014/main" id="{BB2309BD-F649-44AB-B26B-A047A2B03296}"/>
              </a:ext>
            </a:extLst>
          </p:cNvPr>
          <p:cNvSpPr/>
          <p:nvPr/>
        </p:nvSpPr>
        <p:spPr>
          <a:xfrm>
            <a:off x="3474779" y="3988961"/>
            <a:ext cx="72008" cy="72008"/>
          </a:xfrm>
          <a:prstGeom prst="ellipse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22" name="Object 121">
            <a:extLst>
              <a:ext uri="{FF2B5EF4-FFF2-40B4-BE49-F238E27FC236}">
                <a16:creationId xmlns:a16="http://schemas.microsoft.com/office/drawing/2014/main" id="{C8A4C4D6-3C1F-46E7-9DD3-3AA8B56763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725425"/>
              </p:ext>
            </p:extLst>
          </p:nvPr>
        </p:nvGraphicFramePr>
        <p:xfrm>
          <a:off x="3950788" y="3069672"/>
          <a:ext cx="252412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55320" imgH="253800" progId="Equation.DSMT4">
                  <p:embed/>
                </p:oleObj>
              </mc:Choice>
              <mc:Fallback>
                <p:oleObj name="Equation" r:id="rId13" imgW="355320" imgH="253800" progId="Equation.DSMT4">
                  <p:embed/>
                  <p:pic>
                    <p:nvPicPr>
                      <p:cNvPr id="122" name="Object 121">
                        <a:extLst>
                          <a:ext uri="{FF2B5EF4-FFF2-40B4-BE49-F238E27FC236}">
                            <a16:creationId xmlns:a16="http://schemas.microsoft.com/office/drawing/2014/main" id="{C8A4C4D6-3C1F-46E7-9DD3-3AA8B56763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950788" y="3069672"/>
                        <a:ext cx="252412" cy="180975"/>
                      </a:xfrm>
                      <a:prstGeom prst="rect">
                        <a:avLst/>
                      </a:prstGeom>
                      <a:solidFill>
                        <a:schemeClr val="bg1">
                          <a:alpha val="74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" name="Object 122">
            <a:extLst>
              <a:ext uri="{FF2B5EF4-FFF2-40B4-BE49-F238E27FC236}">
                <a16:creationId xmlns:a16="http://schemas.microsoft.com/office/drawing/2014/main" id="{F5972C3E-29F5-4839-B900-D364B669D6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9353990"/>
              </p:ext>
            </p:extLst>
          </p:nvPr>
        </p:nvGraphicFramePr>
        <p:xfrm>
          <a:off x="4137185" y="2161667"/>
          <a:ext cx="261938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68280" imgH="253800" progId="Equation.DSMT4">
                  <p:embed/>
                </p:oleObj>
              </mc:Choice>
              <mc:Fallback>
                <p:oleObj name="Equation" r:id="rId15" imgW="368280" imgH="253800" progId="Equation.DSMT4">
                  <p:embed/>
                  <p:pic>
                    <p:nvPicPr>
                      <p:cNvPr id="123" name="Object 122">
                        <a:extLst>
                          <a:ext uri="{FF2B5EF4-FFF2-40B4-BE49-F238E27FC236}">
                            <a16:creationId xmlns:a16="http://schemas.microsoft.com/office/drawing/2014/main" id="{F5972C3E-29F5-4839-B900-D364B669D6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137185" y="2161667"/>
                        <a:ext cx="261938" cy="180975"/>
                      </a:xfrm>
                      <a:prstGeom prst="rect">
                        <a:avLst/>
                      </a:prstGeom>
                      <a:solidFill>
                        <a:schemeClr val="bg1">
                          <a:alpha val="74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" name="Object 123">
            <a:extLst>
              <a:ext uri="{FF2B5EF4-FFF2-40B4-BE49-F238E27FC236}">
                <a16:creationId xmlns:a16="http://schemas.microsoft.com/office/drawing/2014/main" id="{E2A6E7D2-8E64-4558-9793-86A9A42794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7067782"/>
              </p:ext>
            </p:extLst>
          </p:nvPr>
        </p:nvGraphicFramePr>
        <p:xfrm>
          <a:off x="2559211" y="2158567"/>
          <a:ext cx="315913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444240" imgH="253800" progId="Equation.DSMT4">
                  <p:embed/>
                </p:oleObj>
              </mc:Choice>
              <mc:Fallback>
                <p:oleObj name="Equation" r:id="rId17" imgW="444240" imgH="253800" progId="Equation.DSMT4">
                  <p:embed/>
                  <p:pic>
                    <p:nvPicPr>
                      <p:cNvPr id="124" name="Object 123">
                        <a:extLst>
                          <a:ext uri="{FF2B5EF4-FFF2-40B4-BE49-F238E27FC236}">
                            <a16:creationId xmlns:a16="http://schemas.microsoft.com/office/drawing/2014/main" id="{E2A6E7D2-8E64-4558-9793-86A9A42794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559211" y="2158567"/>
                        <a:ext cx="315913" cy="180975"/>
                      </a:xfrm>
                      <a:prstGeom prst="rect">
                        <a:avLst/>
                      </a:prstGeom>
                      <a:solidFill>
                        <a:schemeClr val="bg1">
                          <a:alpha val="74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" name="Object 124">
            <a:extLst>
              <a:ext uri="{FF2B5EF4-FFF2-40B4-BE49-F238E27FC236}">
                <a16:creationId xmlns:a16="http://schemas.microsoft.com/office/drawing/2014/main" id="{F471327F-1A77-406E-A3DB-FA4F6184D8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144590"/>
              </p:ext>
            </p:extLst>
          </p:nvPr>
        </p:nvGraphicFramePr>
        <p:xfrm>
          <a:off x="2741016" y="3069792"/>
          <a:ext cx="315913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444240" imgH="253800" progId="Equation.DSMT4">
                  <p:embed/>
                </p:oleObj>
              </mc:Choice>
              <mc:Fallback>
                <p:oleObj name="Equation" r:id="rId19" imgW="444240" imgH="253800" progId="Equation.DSMT4">
                  <p:embed/>
                  <p:pic>
                    <p:nvPicPr>
                      <p:cNvPr id="125" name="Object 124">
                        <a:extLst>
                          <a:ext uri="{FF2B5EF4-FFF2-40B4-BE49-F238E27FC236}">
                            <a16:creationId xmlns:a16="http://schemas.microsoft.com/office/drawing/2014/main" id="{F471327F-1A77-406E-A3DB-FA4F6184D8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741016" y="3069792"/>
                        <a:ext cx="315913" cy="180975"/>
                      </a:xfrm>
                      <a:prstGeom prst="rect">
                        <a:avLst/>
                      </a:prstGeom>
                      <a:solidFill>
                        <a:schemeClr val="bg1">
                          <a:alpha val="74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DE3984F-1C29-4534-BF21-9B6548102DE2}"/>
                  </a:ext>
                </a:extLst>
              </p:cNvPr>
              <p:cNvSpPr txBox="1"/>
              <p:nvPr/>
            </p:nvSpPr>
            <p:spPr>
              <a:xfrm>
                <a:off x="5059215" y="1805882"/>
                <a:ext cx="52150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>
                    <a:solidFill>
                      <a:srgbClr val="FF0000"/>
                    </a:solidFill>
                  </a:rPr>
                  <a:t>First off, all the points to the right of the Y-axis does not change b/c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CA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CA" dirty="0">
                    <a:solidFill>
                      <a:srgbClr val="FF0000"/>
                    </a:solidFill>
                  </a:rPr>
                  <a:t> if “x” is positive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DE3984F-1C29-4534-BF21-9B6548102D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215" y="1805882"/>
                <a:ext cx="5215029" cy="646331"/>
              </a:xfrm>
              <a:prstGeom prst="rect">
                <a:avLst/>
              </a:prstGeom>
              <a:blipFill>
                <a:blip r:embed="rId21"/>
                <a:stretch>
                  <a:fillRect l="-1053" t="-4717" r="-1988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FD495725-A56F-436B-84A0-A3587CCA64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0410428"/>
              </p:ext>
            </p:extLst>
          </p:nvPr>
        </p:nvGraphicFramePr>
        <p:xfrm>
          <a:off x="5328273" y="2363270"/>
          <a:ext cx="258921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434960" imgH="279360" progId="Equation.DSMT4">
                  <p:embed/>
                </p:oleObj>
              </mc:Choice>
              <mc:Fallback>
                <p:oleObj name="Equation" r:id="rId22" imgW="1434960" imgH="27936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FD495725-A56F-436B-84A0-A3587CCA64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328273" y="2363270"/>
                        <a:ext cx="2589212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410248BA-665E-4FFE-B231-7DCB4A479F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2087853"/>
              </p:ext>
            </p:extLst>
          </p:nvPr>
        </p:nvGraphicFramePr>
        <p:xfrm>
          <a:off x="5983475" y="2931907"/>
          <a:ext cx="777875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647640" imgH="761760" progId="Equation.DSMT4">
                  <p:embed/>
                </p:oleObj>
              </mc:Choice>
              <mc:Fallback>
                <p:oleObj name="Equation" r:id="rId24" imgW="647640" imgH="76176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410248BA-665E-4FFE-B231-7DCB4A479F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983475" y="2931907"/>
                        <a:ext cx="777875" cy="919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E2D6E60A-41A1-4C14-8BD1-EFC932C60B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823464"/>
              </p:ext>
            </p:extLst>
          </p:nvPr>
        </p:nvGraphicFramePr>
        <p:xfrm>
          <a:off x="6862696" y="2916031"/>
          <a:ext cx="519113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431640" imgH="253800" progId="Equation.DSMT4">
                  <p:embed/>
                </p:oleObj>
              </mc:Choice>
              <mc:Fallback>
                <p:oleObj name="Equation" r:id="rId26" imgW="431640" imgH="25380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E2D6E60A-41A1-4C14-8BD1-EFC932C60B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6862696" y="2916031"/>
                        <a:ext cx="519113" cy="306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38597A32-BE0E-467A-B566-84F30FBE9E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3058069"/>
              </p:ext>
            </p:extLst>
          </p:nvPr>
        </p:nvGraphicFramePr>
        <p:xfrm>
          <a:off x="6861302" y="3230497"/>
          <a:ext cx="427038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355320" imgH="253800" progId="Equation.DSMT4">
                  <p:embed/>
                </p:oleObj>
              </mc:Choice>
              <mc:Fallback>
                <p:oleObj name="Equation" r:id="rId28" imgW="355320" imgH="25380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38597A32-BE0E-467A-B566-84F30FBE9E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6861302" y="3230497"/>
                        <a:ext cx="427038" cy="306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EDAA16CD-38A3-48A1-903A-D0AE166388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492684"/>
              </p:ext>
            </p:extLst>
          </p:nvPr>
        </p:nvGraphicFramePr>
        <p:xfrm>
          <a:off x="6861303" y="3544514"/>
          <a:ext cx="442913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368280" imgH="253800" progId="Equation.DSMT4">
                  <p:embed/>
                </p:oleObj>
              </mc:Choice>
              <mc:Fallback>
                <p:oleObj name="Equation" r:id="rId30" imgW="368280" imgH="25380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EDAA16CD-38A3-48A1-903A-D0AE166388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6861303" y="3544514"/>
                        <a:ext cx="442913" cy="306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5EB6A272-8DF7-4D3D-9D28-24B22C20A603}"/>
              </a:ext>
            </a:extLst>
          </p:cNvPr>
          <p:cNvSpPr txBox="1"/>
          <p:nvPr/>
        </p:nvSpPr>
        <p:spPr>
          <a:xfrm>
            <a:off x="5059214" y="3916448"/>
            <a:ext cx="6585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Second, all points to the left of the Y-axis disappears and will be replaced with the reflection from the right side</a:t>
            </a:r>
          </a:p>
        </p:txBody>
      </p: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463244FF-09B6-4503-9F12-BB0A2138D3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0060392"/>
              </p:ext>
            </p:extLst>
          </p:nvPr>
        </p:nvGraphicFramePr>
        <p:xfrm>
          <a:off x="6483179" y="5001118"/>
          <a:ext cx="2868612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2197080" imgH="279360" progId="Equation.DSMT4">
                  <p:embed/>
                </p:oleObj>
              </mc:Choice>
              <mc:Fallback>
                <p:oleObj name="Equation" r:id="rId32" imgW="2197080" imgH="27936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463244FF-09B6-4503-9F12-BB0A2138D3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6483179" y="5001118"/>
                        <a:ext cx="2868612" cy="366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6B5B4894-8E02-459A-AF78-C3607A587D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4050256"/>
              </p:ext>
            </p:extLst>
          </p:nvPr>
        </p:nvGraphicFramePr>
        <p:xfrm>
          <a:off x="5104868" y="4592431"/>
          <a:ext cx="2190750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1828800" imgH="253800" progId="Equation.DSMT4">
                  <p:embed/>
                </p:oleObj>
              </mc:Choice>
              <mc:Fallback>
                <p:oleObj name="Equation" r:id="rId34" imgW="1828800" imgH="25380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6B5B4894-8E02-459A-AF78-C3607A587D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5104868" y="4592431"/>
                        <a:ext cx="2190750" cy="306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3BB516B5-0961-41EC-8F71-97461C6714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0111356"/>
              </p:ext>
            </p:extLst>
          </p:nvPr>
        </p:nvGraphicFramePr>
        <p:xfrm>
          <a:off x="7381808" y="4592431"/>
          <a:ext cx="2008188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1676160" imgH="253800" progId="Equation.DSMT4">
                  <p:embed/>
                </p:oleObj>
              </mc:Choice>
              <mc:Fallback>
                <p:oleObj name="Equation" r:id="rId36" imgW="1676160" imgH="25380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3BB516B5-0961-41EC-8F71-97461C6714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7381808" y="4592431"/>
                        <a:ext cx="2008188" cy="306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59E5763E-6056-48AD-94F5-4648241808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6911228"/>
              </p:ext>
            </p:extLst>
          </p:nvPr>
        </p:nvGraphicFramePr>
        <p:xfrm>
          <a:off x="7213484" y="5337161"/>
          <a:ext cx="896938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749160" imgH="253800" progId="Equation.DSMT4">
                  <p:embed/>
                </p:oleObj>
              </mc:Choice>
              <mc:Fallback>
                <p:oleObj name="Equation" r:id="rId38" imgW="749160" imgH="25380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59E5763E-6056-48AD-94F5-4648241808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7213484" y="5337161"/>
                        <a:ext cx="896938" cy="306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EF5119F4-5CE4-4616-9670-3B0102127E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021353"/>
              </p:ext>
            </p:extLst>
          </p:nvPr>
        </p:nvGraphicFramePr>
        <p:xfrm>
          <a:off x="8035263" y="5337159"/>
          <a:ext cx="608013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507960" imgH="253800" progId="Equation.DSMT4">
                  <p:embed/>
                </p:oleObj>
              </mc:Choice>
              <mc:Fallback>
                <p:oleObj name="Equation" r:id="rId40" imgW="507960" imgH="25380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EF5119F4-5CE4-4616-9670-3B0102127E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8035263" y="5337159"/>
                        <a:ext cx="608013" cy="306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F3106459-B4EF-48E5-B2EC-15007426DB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477446"/>
              </p:ext>
            </p:extLst>
          </p:nvPr>
        </p:nvGraphicFramePr>
        <p:xfrm>
          <a:off x="3775008" y="3752645"/>
          <a:ext cx="315912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444240" imgH="253800" progId="Equation.DSMT4">
                  <p:embed/>
                </p:oleObj>
              </mc:Choice>
              <mc:Fallback>
                <p:oleObj name="Equation" r:id="rId42" imgW="444240" imgH="25380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F3106459-B4EF-48E5-B2EC-15007426DB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3775008" y="3752645"/>
                        <a:ext cx="315912" cy="180975"/>
                      </a:xfrm>
                      <a:prstGeom prst="rect">
                        <a:avLst/>
                      </a:prstGeom>
                      <a:solidFill>
                        <a:schemeClr val="bg1">
                          <a:alpha val="74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Oval 34">
            <a:extLst>
              <a:ext uri="{FF2B5EF4-FFF2-40B4-BE49-F238E27FC236}">
                <a16:creationId xmlns:a16="http://schemas.microsoft.com/office/drawing/2014/main" id="{6F4AC2D3-5327-4989-A8CE-4EDC059F9989}"/>
              </a:ext>
            </a:extLst>
          </p:cNvPr>
          <p:cNvSpPr/>
          <p:nvPr/>
        </p:nvSpPr>
        <p:spPr>
          <a:xfrm>
            <a:off x="3674247" y="3787844"/>
            <a:ext cx="72008" cy="72008"/>
          </a:xfrm>
          <a:prstGeom prst="ellipse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638A0A5F-14BC-4B21-96F6-2F86DFD3F2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96382"/>
              </p:ext>
            </p:extLst>
          </p:nvPr>
        </p:nvGraphicFramePr>
        <p:xfrm>
          <a:off x="6466619" y="5756938"/>
          <a:ext cx="2903537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2222280" imgH="279360" progId="Equation.DSMT4">
                  <p:embed/>
                </p:oleObj>
              </mc:Choice>
              <mc:Fallback>
                <p:oleObj name="Equation" r:id="rId44" imgW="2222280" imgH="279360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638A0A5F-14BC-4B21-96F6-2F86DFD3F2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6466619" y="5756938"/>
                        <a:ext cx="2903537" cy="366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80F0FC8E-D352-4058-A523-98E1EB6230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6510603"/>
              </p:ext>
            </p:extLst>
          </p:nvPr>
        </p:nvGraphicFramePr>
        <p:xfrm>
          <a:off x="7206394" y="6091900"/>
          <a:ext cx="911225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6" imgW="761760" imgH="253800" progId="Equation.DSMT4">
                  <p:embed/>
                </p:oleObj>
              </mc:Choice>
              <mc:Fallback>
                <p:oleObj name="Equation" r:id="rId46" imgW="761760" imgH="253800" progId="Equation.DSMT4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80F0FC8E-D352-4058-A523-98E1EB6230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7206394" y="6091900"/>
                        <a:ext cx="911225" cy="306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CD6532D8-7F4F-4BA0-8993-B2DD4D92B7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8728102"/>
              </p:ext>
            </p:extLst>
          </p:nvPr>
        </p:nvGraphicFramePr>
        <p:xfrm>
          <a:off x="7982681" y="6091900"/>
          <a:ext cx="714375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8" imgW="596880" imgH="253800" progId="Equation.DSMT4">
                  <p:embed/>
                </p:oleObj>
              </mc:Choice>
              <mc:Fallback>
                <p:oleObj name="Equation" r:id="rId48" imgW="596880" imgH="253800" progId="Equation.DSMT4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CD6532D8-7F4F-4BA0-8993-B2DD4D92B7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7982681" y="6091900"/>
                        <a:ext cx="714375" cy="306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E7C003D5-6A58-4E89-B730-187F2BD247B2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1740377" y="1804522"/>
            <a:ext cx="1569385" cy="2886383"/>
          </a:xfrm>
          <a:prstGeom prst="rect">
            <a:avLst/>
          </a:prstGeom>
        </p:spPr>
      </p:pic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EB21D6AF-CE6F-4D24-B247-01E68CF58E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5098305"/>
              </p:ext>
            </p:extLst>
          </p:nvPr>
        </p:nvGraphicFramePr>
        <p:xfrm>
          <a:off x="2885689" y="4041570"/>
          <a:ext cx="37147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1" imgW="520560" imgH="253800" progId="Equation.DSMT4">
                  <p:embed/>
                </p:oleObj>
              </mc:Choice>
              <mc:Fallback>
                <p:oleObj name="Equation" r:id="rId51" imgW="520560" imgH="253800" progId="Equation.DSMT4">
                  <p:embed/>
                  <p:pic>
                    <p:nvPicPr>
                      <p:cNvPr id="39" name="Object 38">
                        <a:extLst>
                          <a:ext uri="{FF2B5EF4-FFF2-40B4-BE49-F238E27FC236}">
                            <a16:creationId xmlns:a16="http://schemas.microsoft.com/office/drawing/2014/main" id="{EB21D6AF-CE6F-4D24-B247-01E68CF58E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2"/>
                      <a:stretch>
                        <a:fillRect/>
                      </a:stretch>
                    </p:blipFill>
                    <p:spPr>
                      <a:xfrm>
                        <a:off x="2885689" y="4041570"/>
                        <a:ext cx="371475" cy="180975"/>
                      </a:xfrm>
                      <a:prstGeom prst="rect">
                        <a:avLst/>
                      </a:prstGeom>
                      <a:solidFill>
                        <a:schemeClr val="bg1">
                          <a:alpha val="74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Oval 39">
            <a:extLst>
              <a:ext uri="{FF2B5EF4-FFF2-40B4-BE49-F238E27FC236}">
                <a16:creationId xmlns:a16="http://schemas.microsoft.com/office/drawing/2014/main" id="{278E8713-2951-4379-A249-3A22BDE0C5E9}"/>
              </a:ext>
            </a:extLst>
          </p:cNvPr>
          <p:cNvSpPr/>
          <p:nvPr/>
        </p:nvSpPr>
        <p:spPr>
          <a:xfrm>
            <a:off x="3082240" y="3988922"/>
            <a:ext cx="72008" cy="72008"/>
          </a:xfrm>
          <a:prstGeom prst="ellipse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62C8C7FF-41E8-478B-8CB0-267CA91D29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9246190"/>
              </p:ext>
            </p:extLst>
          </p:nvPr>
        </p:nvGraphicFramePr>
        <p:xfrm>
          <a:off x="2484370" y="3770107"/>
          <a:ext cx="3810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3" imgW="533160" imgH="253800" progId="Equation.DSMT4">
                  <p:embed/>
                </p:oleObj>
              </mc:Choice>
              <mc:Fallback>
                <p:oleObj name="Equation" r:id="rId53" imgW="533160" imgH="253800" progId="Equation.DSMT4">
                  <p:embed/>
                  <p:pic>
                    <p:nvPicPr>
                      <p:cNvPr id="41" name="Object 40">
                        <a:extLst>
                          <a:ext uri="{FF2B5EF4-FFF2-40B4-BE49-F238E27FC236}">
                            <a16:creationId xmlns:a16="http://schemas.microsoft.com/office/drawing/2014/main" id="{62C8C7FF-41E8-478B-8CB0-267CA91D29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4"/>
                      <a:stretch>
                        <a:fillRect/>
                      </a:stretch>
                    </p:blipFill>
                    <p:spPr>
                      <a:xfrm>
                        <a:off x="2484370" y="3770107"/>
                        <a:ext cx="381000" cy="180975"/>
                      </a:xfrm>
                      <a:prstGeom prst="rect">
                        <a:avLst/>
                      </a:prstGeom>
                      <a:solidFill>
                        <a:schemeClr val="bg1">
                          <a:alpha val="74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Oval 41">
            <a:extLst>
              <a:ext uri="{FF2B5EF4-FFF2-40B4-BE49-F238E27FC236}">
                <a16:creationId xmlns:a16="http://schemas.microsoft.com/office/drawing/2014/main" id="{80BFB08B-1A95-4293-8BA4-61ADE447D139}"/>
              </a:ext>
            </a:extLst>
          </p:cNvPr>
          <p:cNvSpPr/>
          <p:nvPr/>
        </p:nvSpPr>
        <p:spPr>
          <a:xfrm>
            <a:off x="2877961" y="3798255"/>
            <a:ext cx="72008" cy="72008"/>
          </a:xfrm>
          <a:prstGeom prst="ellipse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5B094DEB-9715-44CD-8957-D9B6BAA017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831106"/>
              </p:ext>
            </p:extLst>
          </p:nvPr>
        </p:nvGraphicFramePr>
        <p:xfrm>
          <a:off x="2319270" y="3177970"/>
          <a:ext cx="3175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5" imgW="444240" imgH="253800" progId="Equation.DSMT4">
                  <p:embed/>
                </p:oleObj>
              </mc:Choice>
              <mc:Fallback>
                <p:oleObj name="Equation" r:id="rId55" imgW="444240" imgH="253800" progId="Equation.DSMT4">
                  <p:embed/>
                  <p:pic>
                    <p:nvPicPr>
                      <p:cNvPr id="43" name="Object 42">
                        <a:extLst>
                          <a:ext uri="{FF2B5EF4-FFF2-40B4-BE49-F238E27FC236}">
                            <a16:creationId xmlns:a16="http://schemas.microsoft.com/office/drawing/2014/main" id="{5B094DEB-9715-44CD-8957-D9B6BAA017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6"/>
                      <a:stretch>
                        <a:fillRect/>
                      </a:stretch>
                    </p:blipFill>
                    <p:spPr>
                      <a:xfrm>
                        <a:off x="2319270" y="3177970"/>
                        <a:ext cx="317500" cy="180975"/>
                      </a:xfrm>
                      <a:prstGeom prst="rect">
                        <a:avLst/>
                      </a:prstGeom>
                      <a:solidFill>
                        <a:schemeClr val="bg1">
                          <a:alpha val="74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Oval 43">
            <a:extLst>
              <a:ext uri="{FF2B5EF4-FFF2-40B4-BE49-F238E27FC236}">
                <a16:creationId xmlns:a16="http://schemas.microsoft.com/office/drawing/2014/main" id="{9AD2279B-1848-436E-9D34-DF9FF75695F6}"/>
              </a:ext>
            </a:extLst>
          </p:cNvPr>
          <p:cNvSpPr/>
          <p:nvPr/>
        </p:nvSpPr>
        <p:spPr>
          <a:xfrm>
            <a:off x="2680861" y="3206763"/>
            <a:ext cx="72008" cy="72008"/>
          </a:xfrm>
          <a:prstGeom prst="ellipse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68BE829F-70ED-48FF-9A89-B8A30C3E0C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822816"/>
              </p:ext>
            </p:extLst>
          </p:nvPr>
        </p:nvGraphicFramePr>
        <p:xfrm>
          <a:off x="2127475" y="2201663"/>
          <a:ext cx="3175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7" imgW="444240" imgH="253800" progId="Equation.DSMT4">
                  <p:embed/>
                </p:oleObj>
              </mc:Choice>
              <mc:Fallback>
                <p:oleObj name="Equation" r:id="rId57" imgW="444240" imgH="253800" progId="Equation.DSMT4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68BE829F-70ED-48FF-9A89-B8A30C3E0C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8"/>
                      <a:stretch>
                        <a:fillRect/>
                      </a:stretch>
                    </p:blipFill>
                    <p:spPr>
                      <a:xfrm>
                        <a:off x="2127475" y="2201663"/>
                        <a:ext cx="317500" cy="180975"/>
                      </a:xfrm>
                      <a:prstGeom prst="rect">
                        <a:avLst/>
                      </a:prstGeom>
                      <a:solidFill>
                        <a:schemeClr val="bg1">
                          <a:alpha val="74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Oval 45">
            <a:extLst>
              <a:ext uri="{FF2B5EF4-FFF2-40B4-BE49-F238E27FC236}">
                <a16:creationId xmlns:a16="http://schemas.microsoft.com/office/drawing/2014/main" id="{8B2CAD32-8BCF-47B6-BB71-EA2F36720EDB}"/>
              </a:ext>
            </a:extLst>
          </p:cNvPr>
          <p:cNvSpPr/>
          <p:nvPr/>
        </p:nvSpPr>
        <p:spPr>
          <a:xfrm>
            <a:off x="2489066" y="2230456"/>
            <a:ext cx="72008" cy="72008"/>
          </a:xfrm>
          <a:prstGeom prst="ellipse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6F925CD-33C1-4841-A8CF-607C5BA8134F}"/>
                  </a:ext>
                </a:extLst>
              </p:cNvPr>
              <p:cNvSpPr txBox="1"/>
              <p:nvPr/>
            </p:nvSpPr>
            <p:spPr>
              <a:xfrm>
                <a:off x="1623466" y="5214942"/>
                <a:ext cx="465464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>
                    <a:solidFill>
                      <a:srgbClr val="FF0000"/>
                    </a:solidFill>
                  </a:rPr>
                  <a:t>In general, when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CA" dirty="0">
                    <a:solidFill>
                      <a:srgbClr val="FF0000"/>
                    </a:solidFill>
                  </a:rPr>
                  <a:t> is transformed to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CA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CA" dirty="0">
                    <a:solidFill>
                      <a:srgbClr val="FF0000"/>
                    </a:solidFill>
                  </a:rPr>
                  <a:t>, right side of the function replaces the left side of the function</a:t>
                </a:r>
              </a:p>
              <a:p>
                <a:endParaRPr lang="en-CA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6F925CD-33C1-4841-A8CF-607C5BA81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466" y="5214942"/>
                <a:ext cx="4654644" cy="1200329"/>
              </a:xfrm>
              <a:prstGeom prst="rect">
                <a:avLst/>
              </a:prstGeom>
              <a:blipFill>
                <a:blip r:embed="rId59"/>
                <a:stretch>
                  <a:fillRect l="-1047" t="-2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64DF7692-4615-48FE-80F7-29ABE25C88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3421403"/>
              </p:ext>
            </p:extLst>
          </p:nvPr>
        </p:nvGraphicFramePr>
        <p:xfrm>
          <a:off x="5593684" y="371964"/>
          <a:ext cx="1489075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0" imgW="825480" imgH="253800" progId="Equation.DSMT4">
                  <p:embed/>
                </p:oleObj>
              </mc:Choice>
              <mc:Fallback>
                <p:oleObj name="Equation" r:id="rId60" imgW="825480" imgH="253800" progId="Equation.DSMT4">
                  <p:embed/>
                  <p:pic>
                    <p:nvPicPr>
                      <p:cNvPr id="48" name="Object 47">
                        <a:extLst>
                          <a:ext uri="{FF2B5EF4-FFF2-40B4-BE49-F238E27FC236}">
                            <a16:creationId xmlns:a16="http://schemas.microsoft.com/office/drawing/2014/main" id="{64DF7692-4615-48FE-80F7-29ABE25C88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1"/>
                      <a:stretch>
                        <a:fillRect/>
                      </a:stretch>
                    </p:blipFill>
                    <p:spPr>
                      <a:xfrm>
                        <a:off x="5593684" y="371964"/>
                        <a:ext cx="1489075" cy="458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03693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7" grpId="0" animBg="1"/>
      <p:bldP spid="118" grpId="0" animBg="1"/>
      <p:bldP spid="119" grpId="0" animBg="1"/>
      <p:bldP spid="121" grpId="0" animBg="1"/>
      <p:bldP spid="7" grpId="0"/>
      <p:bldP spid="27" grpId="0"/>
      <p:bldP spid="35" grpId="0" animBg="1"/>
      <p:bldP spid="40" grpId="0" animBg="1"/>
      <p:bldP spid="42" grpId="0" animBg="1"/>
      <p:bldP spid="44" grpId="0" animBg="1"/>
      <p:bldP spid="46" grpId="0" animBg="1"/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EF964B-CC7B-4890-A3F4-9EE1D6F6C27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578390" y="788281"/>
                <a:ext cx="8792880" cy="3157188"/>
              </a:xfrm>
            </p:spPr>
            <p:txBody>
              <a:bodyPr>
                <a:normAutofit/>
              </a:bodyPr>
              <a:lstStyle/>
              <a:p>
                <a:r>
                  <a:rPr lang="en-CA" sz="2100" dirty="0"/>
                  <a:t>Note: If a point satisfies an equation, then that point is on that function</a:t>
                </a:r>
              </a:p>
              <a:p>
                <a:r>
                  <a:rPr lang="en-CA" sz="2100" dirty="0" err="1"/>
                  <a:t>Ie</a:t>
                </a:r>
                <a:r>
                  <a:rPr lang="en-CA" sz="2100" dirty="0"/>
                  <a:t>: Given the function y = 2x, we know that these point (1,2)  (2,4), and (3,6) are on the line given because they satisfy the function</a:t>
                </a:r>
              </a:p>
              <a:p>
                <a:r>
                  <a:rPr lang="en-CA" sz="2100" dirty="0"/>
                  <a:t>If we transform </a:t>
                </a:r>
                <a14:m>
                  <m:oMath xmlns:m="http://schemas.openxmlformats.org/officeDocument/2006/math">
                    <m:r>
                      <a:rPr lang="en-CA" sz="21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d>
                      <m:dPr>
                        <m:begChr m:val="|"/>
                        <m:endChr m:val="|"/>
                        <m:ctrlPr>
                          <a:rPr lang="en-CA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CA" sz="2100" dirty="0"/>
                  <a:t> to become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CA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CA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lang="en-CA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sz="2100" dirty="0"/>
                  <a:t> these new point will also be on the function: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21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1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1,−2</m:t>
                        </m:r>
                      </m:e>
                    </m:d>
                    <m:d>
                      <m:dPr>
                        <m:ctrlPr>
                          <a:rPr lang="en-CA" sz="21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1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2,−4</m:t>
                        </m:r>
                      </m:e>
                    </m:d>
                  </m:oMath>
                </a14:m>
                <a:r>
                  <a:rPr lang="en-CA" sz="21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21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1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3,−6</m:t>
                        </m:r>
                      </m:e>
                    </m:d>
                    <m:r>
                      <a:rPr lang="en-CA" sz="21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CA" sz="2100" dirty="0"/>
              </a:p>
              <a:p>
                <a:r>
                  <a:rPr lang="en-CA" sz="2100" dirty="0"/>
                  <a:t>However, the original points under the x-axis will not satisfy the function anymore: (-1,-2) (-2,-4) (-3,-6) </a:t>
                </a:r>
                <a:r>
                  <a:rPr lang="en-CA" sz="2100" dirty="0">
                    <a:sym typeface="Wingdings" panose="05000000000000000000" pitchFamily="2" charset="2"/>
                  </a:rPr>
                  <a:t> So they disappear</a:t>
                </a:r>
                <a:r>
                  <a:rPr lang="en-CA" sz="2100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EF964B-CC7B-4890-A3F4-9EE1D6F6C2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578390" y="788281"/>
                <a:ext cx="8792880" cy="3157188"/>
              </a:xfrm>
              <a:blipFill>
                <a:blip r:embed="rId4"/>
                <a:stretch>
                  <a:fillRect l="-208" t="-1351" r="-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ABF0976-75E0-41F7-B595-A8CEFAAED2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8774987"/>
              </p:ext>
            </p:extLst>
          </p:nvPr>
        </p:nvGraphicFramePr>
        <p:xfrm>
          <a:off x="1785939" y="347664"/>
          <a:ext cx="3665537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031840" imgH="253800" progId="Equation.DSMT4">
                  <p:embed/>
                </p:oleObj>
              </mc:Choice>
              <mc:Fallback>
                <p:oleObj name="Equation" r:id="rId5" imgW="2031840" imgH="2538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ABF0976-75E0-41F7-B595-A8CEFAAED2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85939" y="347664"/>
                        <a:ext cx="3665537" cy="458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C53AAC2-3413-43F7-820F-F44BD3AC04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5938" y="3945470"/>
            <a:ext cx="3168352" cy="285264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B5C6919-3398-4901-82A7-3F34295FA57A}"/>
              </a:ext>
            </a:extLst>
          </p:cNvPr>
          <p:cNvCxnSpPr>
            <a:cxnSpLocks/>
          </p:cNvCxnSpPr>
          <p:nvPr/>
        </p:nvCxnSpPr>
        <p:spPr>
          <a:xfrm flipV="1">
            <a:off x="3363673" y="3945471"/>
            <a:ext cx="721514" cy="14263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C6239AC-0DA2-4C04-9407-9CE748A19D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5414678"/>
              </p:ext>
            </p:extLst>
          </p:nvPr>
        </p:nvGraphicFramePr>
        <p:xfrm>
          <a:off x="3632455" y="4918076"/>
          <a:ext cx="24447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42720" imgH="253800" progId="Equation.DSMT4">
                  <p:embed/>
                </p:oleObj>
              </mc:Choice>
              <mc:Fallback>
                <p:oleObj name="Equation" r:id="rId8" imgW="342720" imgH="2538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DC6239AC-0DA2-4C04-9407-9CE748A19D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632455" y="4918076"/>
                        <a:ext cx="244475" cy="180975"/>
                      </a:xfrm>
                      <a:prstGeom prst="rect">
                        <a:avLst/>
                      </a:prstGeom>
                      <a:solidFill>
                        <a:schemeClr val="bg1">
                          <a:alpha val="74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1969B174-A8F2-41FE-A984-1E265F042F6E}"/>
              </a:ext>
            </a:extLst>
          </p:cNvPr>
          <p:cNvSpPr/>
          <p:nvPr/>
        </p:nvSpPr>
        <p:spPr>
          <a:xfrm>
            <a:off x="3531236" y="4953596"/>
            <a:ext cx="72008" cy="72008"/>
          </a:xfrm>
          <a:prstGeom prst="ellipse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BC7848E5-73BA-4F8E-83E0-2626404662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409846"/>
              </p:ext>
            </p:extLst>
          </p:nvPr>
        </p:nvGraphicFramePr>
        <p:xfrm>
          <a:off x="3815876" y="4524376"/>
          <a:ext cx="261937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68280" imgH="253800" progId="Equation.DSMT4">
                  <p:embed/>
                </p:oleObj>
              </mc:Choice>
              <mc:Fallback>
                <p:oleObj name="Equation" r:id="rId10" imgW="368280" imgH="2538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BC7848E5-73BA-4F8E-83E0-2626404662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815876" y="4524376"/>
                        <a:ext cx="261937" cy="180975"/>
                      </a:xfrm>
                      <a:prstGeom prst="rect">
                        <a:avLst/>
                      </a:prstGeom>
                      <a:solidFill>
                        <a:schemeClr val="bg1">
                          <a:alpha val="74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3C927D18-7242-49F5-93BF-96C989D0A6B9}"/>
              </a:ext>
            </a:extLst>
          </p:cNvPr>
          <p:cNvSpPr/>
          <p:nvPr/>
        </p:nvSpPr>
        <p:spPr>
          <a:xfrm>
            <a:off x="3731305" y="4559956"/>
            <a:ext cx="72008" cy="72008"/>
          </a:xfrm>
          <a:prstGeom prst="ellipse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D29DDB8C-7765-4CDA-9B53-D2ACFC1CF7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202088"/>
              </p:ext>
            </p:extLst>
          </p:nvPr>
        </p:nvGraphicFramePr>
        <p:xfrm>
          <a:off x="4042331" y="4140201"/>
          <a:ext cx="252413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55320" imgH="253800" progId="Equation.DSMT4">
                  <p:embed/>
                </p:oleObj>
              </mc:Choice>
              <mc:Fallback>
                <p:oleObj name="Equation" r:id="rId12" imgW="355320" imgH="2538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D29DDB8C-7765-4CDA-9B53-D2ACFC1CF7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042331" y="4140201"/>
                        <a:ext cx="252413" cy="180975"/>
                      </a:xfrm>
                      <a:prstGeom prst="rect">
                        <a:avLst/>
                      </a:prstGeom>
                      <a:solidFill>
                        <a:schemeClr val="bg1">
                          <a:alpha val="74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val 13">
            <a:extLst>
              <a:ext uri="{FF2B5EF4-FFF2-40B4-BE49-F238E27FC236}">
                <a16:creationId xmlns:a16="http://schemas.microsoft.com/office/drawing/2014/main" id="{DFE4414F-6F01-4FB7-B276-15816FE1B749}"/>
              </a:ext>
            </a:extLst>
          </p:cNvPr>
          <p:cNvSpPr/>
          <p:nvPr/>
        </p:nvSpPr>
        <p:spPr>
          <a:xfrm>
            <a:off x="3931374" y="4174984"/>
            <a:ext cx="72008" cy="72008"/>
          </a:xfrm>
          <a:prstGeom prst="ellipse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3C36E51B-3A4C-4F34-ADEA-A752997332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6951478"/>
              </p:ext>
            </p:extLst>
          </p:nvPr>
        </p:nvGraphicFramePr>
        <p:xfrm>
          <a:off x="3979863" y="6489701"/>
          <a:ext cx="3175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44240" imgH="253800" progId="Equation.DSMT4">
                  <p:embed/>
                </p:oleObj>
              </mc:Choice>
              <mc:Fallback>
                <p:oleObj name="Equation" r:id="rId14" imgW="444240" imgH="2538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3C36E51B-3A4C-4F34-ADEA-A752997332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979863" y="6489701"/>
                        <a:ext cx="317500" cy="180975"/>
                      </a:xfrm>
                      <a:prstGeom prst="rect">
                        <a:avLst/>
                      </a:prstGeom>
                      <a:solidFill>
                        <a:schemeClr val="bg1">
                          <a:alpha val="74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Oval 15">
            <a:extLst>
              <a:ext uri="{FF2B5EF4-FFF2-40B4-BE49-F238E27FC236}">
                <a16:creationId xmlns:a16="http://schemas.microsoft.com/office/drawing/2014/main" id="{904DA8A0-3D2C-4879-91F8-55BF3234BDF0}"/>
              </a:ext>
            </a:extLst>
          </p:cNvPr>
          <p:cNvSpPr/>
          <p:nvPr/>
        </p:nvSpPr>
        <p:spPr>
          <a:xfrm>
            <a:off x="3915901" y="6525122"/>
            <a:ext cx="72008" cy="72008"/>
          </a:xfrm>
          <a:prstGeom prst="ellipse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B8412DCF-F649-41F9-ABAE-1910EB2BA9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3543000"/>
              </p:ext>
            </p:extLst>
          </p:nvPr>
        </p:nvGraphicFramePr>
        <p:xfrm>
          <a:off x="3773488" y="6088064"/>
          <a:ext cx="32385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57200" imgH="253800" progId="Equation.DSMT4">
                  <p:embed/>
                </p:oleObj>
              </mc:Choice>
              <mc:Fallback>
                <p:oleObj name="Equation" r:id="rId16" imgW="457200" imgH="2538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B8412DCF-F649-41F9-ABAE-1910EB2BA9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773488" y="6088064"/>
                        <a:ext cx="323850" cy="180975"/>
                      </a:xfrm>
                      <a:prstGeom prst="rect">
                        <a:avLst/>
                      </a:prstGeom>
                      <a:solidFill>
                        <a:schemeClr val="bg1">
                          <a:alpha val="74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Oval 17">
            <a:extLst>
              <a:ext uri="{FF2B5EF4-FFF2-40B4-BE49-F238E27FC236}">
                <a16:creationId xmlns:a16="http://schemas.microsoft.com/office/drawing/2014/main" id="{DE1FE383-4870-4363-BA55-B1C381045316}"/>
              </a:ext>
            </a:extLst>
          </p:cNvPr>
          <p:cNvSpPr/>
          <p:nvPr/>
        </p:nvSpPr>
        <p:spPr>
          <a:xfrm>
            <a:off x="3718743" y="6123261"/>
            <a:ext cx="72008" cy="72008"/>
          </a:xfrm>
          <a:prstGeom prst="ellipse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3B0B29C3-7BE4-465F-99C9-CC699BE130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0524795"/>
              </p:ext>
            </p:extLst>
          </p:nvPr>
        </p:nvGraphicFramePr>
        <p:xfrm>
          <a:off x="3611564" y="5695951"/>
          <a:ext cx="30797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31640" imgH="253800" progId="Equation.DSMT4">
                  <p:embed/>
                </p:oleObj>
              </mc:Choice>
              <mc:Fallback>
                <p:oleObj name="Equation" r:id="rId18" imgW="431640" imgH="25380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3B0B29C3-7BE4-465F-99C9-CC699BE130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611564" y="5695951"/>
                        <a:ext cx="307975" cy="180975"/>
                      </a:xfrm>
                      <a:prstGeom prst="rect">
                        <a:avLst/>
                      </a:prstGeom>
                      <a:solidFill>
                        <a:schemeClr val="bg1">
                          <a:alpha val="74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Oval 19">
            <a:extLst>
              <a:ext uri="{FF2B5EF4-FFF2-40B4-BE49-F238E27FC236}">
                <a16:creationId xmlns:a16="http://schemas.microsoft.com/office/drawing/2014/main" id="{E8919F35-C7B1-4C8F-9470-5B862F8B0F8C}"/>
              </a:ext>
            </a:extLst>
          </p:cNvPr>
          <p:cNvSpPr/>
          <p:nvPr/>
        </p:nvSpPr>
        <p:spPr>
          <a:xfrm>
            <a:off x="3527554" y="5730908"/>
            <a:ext cx="72008" cy="72008"/>
          </a:xfrm>
          <a:prstGeom prst="ellipse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0A92A63-C209-452D-BB68-8EBE4A5E627A}"/>
              </a:ext>
            </a:extLst>
          </p:cNvPr>
          <p:cNvCxnSpPr>
            <a:cxnSpLocks/>
          </p:cNvCxnSpPr>
          <p:nvPr/>
        </p:nvCxnSpPr>
        <p:spPr>
          <a:xfrm flipH="1" flipV="1">
            <a:off x="3363674" y="5365868"/>
            <a:ext cx="673803" cy="135942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D5EB0F6-BC00-433B-B047-505699EEE833}"/>
              </a:ext>
            </a:extLst>
          </p:cNvPr>
          <p:cNvCxnSpPr>
            <a:cxnSpLocks/>
          </p:cNvCxnSpPr>
          <p:nvPr/>
        </p:nvCxnSpPr>
        <p:spPr>
          <a:xfrm flipV="1">
            <a:off x="2701151" y="5360443"/>
            <a:ext cx="662548" cy="13429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56E6286B-47B7-47B9-9006-E1BBB980E788}"/>
              </a:ext>
            </a:extLst>
          </p:cNvPr>
          <p:cNvSpPr txBox="1">
            <a:spLocks/>
          </p:cNvSpPr>
          <p:nvPr/>
        </p:nvSpPr>
        <p:spPr>
          <a:xfrm>
            <a:off x="5223072" y="3819724"/>
            <a:ext cx="4510683" cy="187622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100" dirty="0"/>
              <a:t>So in general, the original part under the x-axis disappears</a:t>
            </a:r>
          </a:p>
          <a:p>
            <a:r>
              <a:rPr lang="en-CA" sz="2100" dirty="0"/>
              <a:t>The part above the x-axis is duplicated and reflected vertically under the axis</a:t>
            </a:r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443B2F74-3DF6-4347-8B51-E5078C2402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1759982"/>
              </p:ext>
            </p:extLst>
          </p:nvPr>
        </p:nvGraphicFramePr>
        <p:xfrm>
          <a:off x="5714829" y="388478"/>
          <a:ext cx="1512888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838080" imgH="253800" progId="Equation.DSMT4">
                  <p:embed/>
                </p:oleObj>
              </mc:Choice>
              <mc:Fallback>
                <p:oleObj name="Equation" r:id="rId20" imgW="838080" imgH="25380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443B2F74-3DF6-4347-8B51-E5078C2402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714829" y="388478"/>
                        <a:ext cx="1512888" cy="458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1D2A4BB-48A9-48D1-8AB6-A77336041500}"/>
                  </a:ext>
                </a:extLst>
              </p14:cNvPr>
              <p14:cNvContentPartPr/>
              <p14:nvPr/>
            </p14:nvContentPartPr>
            <p14:xfrm>
              <a:off x="2583720" y="5417280"/>
              <a:ext cx="750600" cy="1075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1D2A4BB-48A9-48D1-8AB6-A7733604150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574360" y="5407920"/>
                <a:ext cx="769320" cy="10944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3001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6" grpId="0" animBg="1"/>
      <p:bldP spid="18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476F08-E90F-46E3-80F7-FBDA8DB98246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84742" y="133525"/>
                <a:ext cx="10884665" cy="74658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CA" dirty="0"/>
                  <a:t>Ex:  Graph the functions: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fr-CA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CA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</m:t>
                    </m:r>
                    <m:d>
                      <m:dPr>
                        <m:begChr m:val="|"/>
                        <m:endChr m:val="|"/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fr-CA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fr-CA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CA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fr-CA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CA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CA" dirty="0"/>
              </a:p>
              <a:p>
                <a:pPr marL="0" indent="0">
                  <a:buNone/>
                </a:pPr>
                <a:endParaRPr lang="en-C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476F08-E90F-46E3-80F7-FBDA8DB982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84742" y="133525"/>
                <a:ext cx="10884665" cy="746580"/>
              </a:xfrm>
              <a:blipFill>
                <a:blip r:embed="rId4"/>
                <a:stretch>
                  <a:fillRect l="-896" t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9AEDFCB-0CA4-4886-8C48-3D485AE9C7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9921178"/>
              </p:ext>
            </p:extLst>
          </p:nvPr>
        </p:nvGraphicFramePr>
        <p:xfrm>
          <a:off x="1001721" y="1475204"/>
          <a:ext cx="16954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39600" imgH="279360" progId="Equation.DSMT4">
                  <p:embed/>
                </p:oleObj>
              </mc:Choice>
              <mc:Fallback>
                <p:oleObj name="Equation" r:id="rId5" imgW="939600" imgH="2793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F9AEDFCB-0CA4-4886-8C48-3D485AE9C7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01721" y="1475204"/>
                        <a:ext cx="1695450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3C5DE40-E1FE-4E64-B7B6-EACA3B566F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8261758"/>
              </p:ext>
            </p:extLst>
          </p:nvPr>
        </p:nvGraphicFramePr>
        <p:xfrm>
          <a:off x="3177100" y="1434374"/>
          <a:ext cx="42608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361960" imgH="279360" progId="Equation.DSMT4">
                  <p:embed/>
                </p:oleObj>
              </mc:Choice>
              <mc:Fallback>
                <p:oleObj name="Equation" r:id="rId7" imgW="2361960" imgH="2793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C3C5DE40-E1FE-4E64-B7B6-EACA3B566F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77100" y="1434374"/>
                        <a:ext cx="4260850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1" name="Picture 110">
            <a:extLst>
              <a:ext uri="{FF2B5EF4-FFF2-40B4-BE49-F238E27FC236}">
                <a16:creationId xmlns:a16="http://schemas.microsoft.com/office/drawing/2014/main" id="{9DDE83E7-B91F-4294-84E7-0566670A09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665" y="2008882"/>
            <a:ext cx="3168352" cy="2852645"/>
          </a:xfrm>
          <a:prstGeom prst="rect">
            <a:avLst/>
          </a:prstGeom>
        </p:spPr>
      </p:pic>
      <p:grpSp>
        <p:nvGrpSpPr>
          <p:cNvPr id="112" name="Group 111">
            <a:extLst>
              <a:ext uri="{FF2B5EF4-FFF2-40B4-BE49-F238E27FC236}">
                <a16:creationId xmlns:a16="http://schemas.microsoft.com/office/drawing/2014/main" id="{BF3D64F5-D4A7-486C-B3BF-9AD2FDD3CD09}"/>
              </a:ext>
            </a:extLst>
          </p:cNvPr>
          <p:cNvGrpSpPr/>
          <p:nvPr/>
        </p:nvGrpSpPr>
        <p:grpSpPr>
          <a:xfrm>
            <a:off x="1622738" y="2055277"/>
            <a:ext cx="1307088" cy="2170510"/>
            <a:chOff x="5868036" y="395336"/>
            <a:chExt cx="2117725" cy="3575051"/>
          </a:xfrm>
        </p:grpSpPr>
        <p:sp>
          <p:nvSpPr>
            <p:cNvPr id="113" name="Freeform 100">
              <a:extLst>
                <a:ext uri="{FF2B5EF4-FFF2-40B4-BE49-F238E27FC236}">
                  <a16:creationId xmlns:a16="http://schemas.microsoft.com/office/drawing/2014/main" id="{8DEF6DCC-A4C4-4D38-8D13-25FF7D509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8036" y="395336"/>
              <a:ext cx="57150" cy="371475"/>
            </a:xfrm>
            <a:custGeom>
              <a:avLst/>
              <a:gdLst>
                <a:gd name="T0" fmla="*/ 12 w 12"/>
                <a:gd name="T1" fmla="*/ 78 h 78"/>
                <a:gd name="T2" fmla="*/ 10 w 12"/>
                <a:gd name="T3" fmla="*/ 65 h 78"/>
                <a:gd name="T4" fmla="*/ 8 w 12"/>
                <a:gd name="T5" fmla="*/ 53 h 78"/>
                <a:gd name="T6" fmla="*/ 6 w 12"/>
                <a:gd name="T7" fmla="*/ 39 h 78"/>
                <a:gd name="T8" fmla="*/ 4 w 12"/>
                <a:gd name="T9" fmla="*/ 26 h 78"/>
                <a:gd name="T10" fmla="*/ 2 w 12"/>
                <a:gd name="T11" fmla="*/ 13 h 78"/>
                <a:gd name="T12" fmla="*/ 0 w 12"/>
                <a:gd name="T1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8">
                  <a:moveTo>
                    <a:pt x="12" y="78"/>
                  </a:moveTo>
                  <a:lnTo>
                    <a:pt x="10" y="65"/>
                  </a:lnTo>
                  <a:lnTo>
                    <a:pt x="8" y="53"/>
                  </a:lnTo>
                  <a:lnTo>
                    <a:pt x="6" y="39"/>
                  </a:lnTo>
                  <a:lnTo>
                    <a:pt x="4" y="26"/>
                  </a:lnTo>
                  <a:lnTo>
                    <a:pt x="2" y="13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4" name="Freeform 101">
              <a:extLst>
                <a:ext uri="{FF2B5EF4-FFF2-40B4-BE49-F238E27FC236}">
                  <a16:creationId xmlns:a16="http://schemas.microsoft.com/office/drawing/2014/main" id="{8CC825F2-BF55-47C6-8812-10ABFDD8F0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5186" y="428674"/>
              <a:ext cx="2060575" cy="3541713"/>
            </a:xfrm>
            <a:custGeom>
              <a:avLst/>
              <a:gdLst>
                <a:gd name="T0" fmla="*/ 6 w 432"/>
                <a:gd name="T1" fmla="*/ 109 h 742"/>
                <a:gd name="T2" fmla="*/ 14 w 432"/>
                <a:gd name="T3" fmla="*/ 158 h 742"/>
                <a:gd name="T4" fmla="*/ 22 w 432"/>
                <a:gd name="T5" fmla="*/ 204 h 742"/>
                <a:gd name="T6" fmla="*/ 30 w 432"/>
                <a:gd name="T7" fmla="*/ 249 h 742"/>
                <a:gd name="T8" fmla="*/ 38 w 432"/>
                <a:gd name="T9" fmla="*/ 292 h 742"/>
                <a:gd name="T10" fmla="*/ 46 w 432"/>
                <a:gd name="T11" fmla="*/ 332 h 742"/>
                <a:gd name="T12" fmla="*/ 54 w 432"/>
                <a:gd name="T13" fmla="*/ 371 h 742"/>
                <a:gd name="T14" fmla="*/ 62 w 432"/>
                <a:gd name="T15" fmla="*/ 408 h 742"/>
                <a:gd name="T16" fmla="*/ 70 w 432"/>
                <a:gd name="T17" fmla="*/ 443 h 742"/>
                <a:gd name="T18" fmla="*/ 78 w 432"/>
                <a:gd name="T19" fmla="*/ 476 h 742"/>
                <a:gd name="T20" fmla="*/ 86 w 432"/>
                <a:gd name="T21" fmla="*/ 507 h 742"/>
                <a:gd name="T22" fmla="*/ 94 w 432"/>
                <a:gd name="T23" fmla="*/ 537 h 742"/>
                <a:gd name="T24" fmla="*/ 102 w 432"/>
                <a:gd name="T25" fmla="*/ 564 h 742"/>
                <a:gd name="T26" fmla="*/ 110 w 432"/>
                <a:gd name="T27" fmla="*/ 589 h 742"/>
                <a:gd name="T28" fmla="*/ 118 w 432"/>
                <a:gd name="T29" fmla="*/ 613 h 742"/>
                <a:gd name="T30" fmla="*/ 126 w 432"/>
                <a:gd name="T31" fmla="*/ 634 h 742"/>
                <a:gd name="T32" fmla="*/ 134 w 432"/>
                <a:gd name="T33" fmla="*/ 653 h 742"/>
                <a:gd name="T34" fmla="*/ 142 w 432"/>
                <a:gd name="T35" fmla="*/ 671 h 742"/>
                <a:gd name="T36" fmla="*/ 150 w 432"/>
                <a:gd name="T37" fmla="*/ 687 h 742"/>
                <a:gd name="T38" fmla="*/ 158 w 432"/>
                <a:gd name="T39" fmla="*/ 700 h 742"/>
                <a:gd name="T40" fmla="*/ 166 w 432"/>
                <a:gd name="T41" fmla="*/ 712 h 742"/>
                <a:gd name="T42" fmla="*/ 174 w 432"/>
                <a:gd name="T43" fmla="*/ 722 h 742"/>
                <a:gd name="T44" fmla="*/ 182 w 432"/>
                <a:gd name="T45" fmla="*/ 730 h 742"/>
                <a:gd name="T46" fmla="*/ 190 w 432"/>
                <a:gd name="T47" fmla="*/ 736 h 742"/>
                <a:gd name="T48" fmla="*/ 198 w 432"/>
                <a:gd name="T49" fmla="*/ 740 h 742"/>
                <a:gd name="T50" fmla="*/ 206 w 432"/>
                <a:gd name="T51" fmla="*/ 742 h 742"/>
                <a:gd name="T52" fmla="*/ 214 w 432"/>
                <a:gd name="T53" fmla="*/ 742 h 742"/>
                <a:gd name="T54" fmla="*/ 222 w 432"/>
                <a:gd name="T55" fmla="*/ 740 h 742"/>
                <a:gd name="T56" fmla="*/ 230 w 432"/>
                <a:gd name="T57" fmla="*/ 736 h 742"/>
                <a:gd name="T58" fmla="*/ 238 w 432"/>
                <a:gd name="T59" fmla="*/ 731 h 742"/>
                <a:gd name="T60" fmla="*/ 246 w 432"/>
                <a:gd name="T61" fmla="*/ 723 h 742"/>
                <a:gd name="T62" fmla="*/ 254 w 432"/>
                <a:gd name="T63" fmla="*/ 714 h 742"/>
                <a:gd name="T64" fmla="*/ 262 w 432"/>
                <a:gd name="T65" fmla="*/ 702 h 742"/>
                <a:gd name="T66" fmla="*/ 270 w 432"/>
                <a:gd name="T67" fmla="*/ 689 h 742"/>
                <a:gd name="T68" fmla="*/ 278 w 432"/>
                <a:gd name="T69" fmla="*/ 673 h 742"/>
                <a:gd name="T70" fmla="*/ 286 w 432"/>
                <a:gd name="T71" fmla="*/ 656 h 742"/>
                <a:gd name="T72" fmla="*/ 294 w 432"/>
                <a:gd name="T73" fmla="*/ 637 h 742"/>
                <a:gd name="T74" fmla="*/ 302 w 432"/>
                <a:gd name="T75" fmla="*/ 616 h 742"/>
                <a:gd name="T76" fmla="*/ 310 w 432"/>
                <a:gd name="T77" fmla="*/ 593 h 742"/>
                <a:gd name="T78" fmla="*/ 318 w 432"/>
                <a:gd name="T79" fmla="*/ 567 h 742"/>
                <a:gd name="T80" fmla="*/ 326 w 432"/>
                <a:gd name="T81" fmla="*/ 541 h 742"/>
                <a:gd name="T82" fmla="*/ 334 w 432"/>
                <a:gd name="T83" fmla="*/ 512 h 742"/>
                <a:gd name="T84" fmla="*/ 342 w 432"/>
                <a:gd name="T85" fmla="*/ 481 h 742"/>
                <a:gd name="T86" fmla="*/ 350 w 432"/>
                <a:gd name="T87" fmla="*/ 448 h 742"/>
                <a:gd name="T88" fmla="*/ 358 w 432"/>
                <a:gd name="T89" fmla="*/ 413 h 742"/>
                <a:gd name="T90" fmla="*/ 366 w 432"/>
                <a:gd name="T91" fmla="*/ 377 h 742"/>
                <a:gd name="T92" fmla="*/ 374 w 432"/>
                <a:gd name="T93" fmla="*/ 338 h 742"/>
                <a:gd name="T94" fmla="*/ 382 w 432"/>
                <a:gd name="T95" fmla="*/ 297 h 742"/>
                <a:gd name="T96" fmla="*/ 390 w 432"/>
                <a:gd name="T97" fmla="*/ 255 h 742"/>
                <a:gd name="T98" fmla="*/ 398 w 432"/>
                <a:gd name="T99" fmla="*/ 211 h 742"/>
                <a:gd name="T100" fmla="*/ 406 w 432"/>
                <a:gd name="T101" fmla="*/ 164 h 742"/>
                <a:gd name="T102" fmla="*/ 414 w 432"/>
                <a:gd name="T103" fmla="*/ 116 h 742"/>
                <a:gd name="T104" fmla="*/ 422 w 432"/>
                <a:gd name="T105" fmla="*/ 66 h 742"/>
                <a:gd name="T106" fmla="*/ 430 w 432"/>
                <a:gd name="T107" fmla="*/ 14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32" h="742">
                  <a:moveTo>
                    <a:pt x="0" y="71"/>
                  </a:moveTo>
                  <a:lnTo>
                    <a:pt x="2" y="84"/>
                  </a:lnTo>
                  <a:lnTo>
                    <a:pt x="4" y="97"/>
                  </a:lnTo>
                  <a:lnTo>
                    <a:pt x="6" y="109"/>
                  </a:lnTo>
                  <a:lnTo>
                    <a:pt x="8" y="121"/>
                  </a:lnTo>
                  <a:lnTo>
                    <a:pt x="10" y="133"/>
                  </a:lnTo>
                  <a:lnTo>
                    <a:pt x="12" y="146"/>
                  </a:lnTo>
                  <a:lnTo>
                    <a:pt x="14" y="158"/>
                  </a:lnTo>
                  <a:lnTo>
                    <a:pt x="16" y="169"/>
                  </a:lnTo>
                  <a:lnTo>
                    <a:pt x="18" y="181"/>
                  </a:lnTo>
                  <a:lnTo>
                    <a:pt x="20" y="193"/>
                  </a:lnTo>
                  <a:lnTo>
                    <a:pt x="22" y="204"/>
                  </a:lnTo>
                  <a:lnTo>
                    <a:pt x="24" y="215"/>
                  </a:lnTo>
                  <a:lnTo>
                    <a:pt x="26" y="227"/>
                  </a:lnTo>
                  <a:lnTo>
                    <a:pt x="28" y="238"/>
                  </a:lnTo>
                  <a:lnTo>
                    <a:pt x="30" y="249"/>
                  </a:lnTo>
                  <a:lnTo>
                    <a:pt x="32" y="260"/>
                  </a:lnTo>
                  <a:lnTo>
                    <a:pt x="34" y="270"/>
                  </a:lnTo>
                  <a:lnTo>
                    <a:pt x="36" y="281"/>
                  </a:lnTo>
                  <a:lnTo>
                    <a:pt x="38" y="292"/>
                  </a:lnTo>
                  <a:lnTo>
                    <a:pt x="40" y="302"/>
                  </a:lnTo>
                  <a:lnTo>
                    <a:pt x="42" y="312"/>
                  </a:lnTo>
                  <a:lnTo>
                    <a:pt x="44" y="322"/>
                  </a:lnTo>
                  <a:lnTo>
                    <a:pt x="46" y="332"/>
                  </a:lnTo>
                  <a:lnTo>
                    <a:pt x="48" y="342"/>
                  </a:lnTo>
                  <a:lnTo>
                    <a:pt x="50" y="352"/>
                  </a:lnTo>
                  <a:lnTo>
                    <a:pt x="52" y="362"/>
                  </a:lnTo>
                  <a:lnTo>
                    <a:pt x="54" y="371"/>
                  </a:lnTo>
                  <a:lnTo>
                    <a:pt x="56" y="381"/>
                  </a:lnTo>
                  <a:lnTo>
                    <a:pt x="58" y="390"/>
                  </a:lnTo>
                  <a:lnTo>
                    <a:pt x="60" y="399"/>
                  </a:lnTo>
                  <a:lnTo>
                    <a:pt x="62" y="408"/>
                  </a:lnTo>
                  <a:lnTo>
                    <a:pt x="64" y="417"/>
                  </a:lnTo>
                  <a:lnTo>
                    <a:pt x="66" y="426"/>
                  </a:lnTo>
                  <a:lnTo>
                    <a:pt x="68" y="435"/>
                  </a:lnTo>
                  <a:lnTo>
                    <a:pt x="70" y="443"/>
                  </a:lnTo>
                  <a:lnTo>
                    <a:pt x="72" y="452"/>
                  </a:lnTo>
                  <a:lnTo>
                    <a:pt x="74" y="460"/>
                  </a:lnTo>
                  <a:lnTo>
                    <a:pt x="76" y="468"/>
                  </a:lnTo>
                  <a:lnTo>
                    <a:pt x="78" y="476"/>
                  </a:lnTo>
                  <a:lnTo>
                    <a:pt x="80" y="484"/>
                  </a:lnTo>
                  <a:lnTo>
                    <a:pt x="82" y="492"/>
                  </a:lnTo>
                  <a:lnTo>
                    <a:pt x="84" y="500"/>
                  </a:lnTo>
                  <a:lnTo>
                    <a:pt x="86" y="507"/>
                  </a:lnTo>
                  <a:lnTo>
                    <a:pt x="88" y="515"/>
                  </a:lnTo>
                  <a:lnTo>
                    <a:pt x="90" y="522"/>
                  </a:lnTo>
                  <a:lnTo>
                    <a:pt x="92" y="529"/>
                  </a:lnTo>
                  <a:lnTo>
                    <a:pt x="94" y="537"/>
                  </a:lnTo>
                  <a:lnTo>
                    <a:pt x="96" y="544"/>
                  </a:lnTo>
                  <a:lnTo>
                    <a:pt x="98" y="550"/>
                  </a:lnTo>
                  <a:lnTo>
                    <a:pt x="100" y="557"/>
                  </a:lnTo>
                  <a:lnTo>
                    <a:pt x="102" y="564"/>
                  </a:lnTo>
                  <a:lnTo>
                    <a:pt x="104" y="570"/>
                  </a:lnTo>
                  <a:lnTo>
                    <a:pt x="106" y="577"/>
                  </a:lnTo>
                  <a:lnTo>
                    <a:pt x="108" y="583"/>
                  </a:lnTo>
                  <a:lnTo>
                    <a:pt x="110" y="589"/>
                  </a:lnTo>
                  <a:lnTo>
                    <a:pt x="112" y="595"/>
                  </a:lnTo>
                  <a:lnTo>
                    <a:pt x="114" y="601"/>
                  </a:lnTo>
                  <a:lnTo>
                    <a:pt x="116" y="607"/>
                  </a:lnTo>
                  <a:lnTo>
                    <a:pt x="118" y="613"/>
                  </a:lnTo>
                  <a:lnTo>
                    <a:pt x="120" y="618"/>
                  </a:lnTo>
                  <a:lnTo>
                    <a:pt x="122" y="623"/>
                  </a:lnTo>
                  <a:lnTo>
                    <a:pt x="124" y="629"/>
                  </a:lnTo>
                  <a:lnTo>
                    <a:pt x="126" y="634"/>
                  </a:lnTo>
                  <a:lnTo>
                    <a:pt x="128" y="639"/>
                  </a:lnTo>
                  <a:lnTo>
                    <a:pt x="130" y="644"/>
                  </a:lnTo>
                  <a:lnTo>
                    <a:pt x="132" y="649"/>
                  </a:lnTo>
                  <a:lnTo>
                    <a:pt x="134" y="653"/>
                  </a:lnTo>
                  <a:lnTo>
                    <a:pt x="136" y="658"/>
                  </a:lnTo>
                  <a:lnTo>
                    <a:pt x="138" y="662"/>
                  </a:lnTo>
                  <a:lnTo>
                    <a:pt x="140" y="667"/>
                  </a:lnTo>
                  <a:lnTo>
                    <a:pt x="142" y="671"/>
                  </a:lnTo>
                  <a:lnTo>
                    <a:pt x="144" y="675"/>
                  </a:lnTo>
                  <a:lnTo>
                    <a:pt x="146" y="679"/>
                  </a:lnTo>
                  <a:lnTo>
                    <a:pt x="148" y="683"/>
                  </a:lnTo>
                  <a:lnTo>
                    <a:pt x="150" y="687"/>
                  </a:lnTo>
                  <a:lnTo>
                    <a:pt x="152" y="690"/>
                  </a:lnTo>
                  <a:lnTo>
                    <a:pt x="154" y="694"/>
                  </a:lnTo>
                  <a:lnTo>
                    <a:pt x="156" y="697"/>
                  </a:lnTo>
                  <a:lnTo>
                    <a:pt x="158" y="700"/>
                  </a:lnTo>
                  <a:lnTo>
                    <a:pt x="160" y="703"/>
                  </a:lnTo>
                  <a:lnTo>
                    <a:pt x="162" y="706"/>
                  </a:lnTo>
                  <a:lnTo>
                    <a:pt x="164" y="709"/>
                  </a:lnTo>
                  <a:lnTo>
                    <a:pt x="166" y="712"/>
                  </a:lnTo>
                  <a:lnTo>
                    <a:pt x="168" y="715"/>
                  </a:lnTo>
                  <a:lnTo>
                    <a:pt x="170" y="717"/>
                  </a:lnTo>
                  <a:lnTo>
                    <a:pt x="172" y="720"/>
                  </a:lnTo>
                  <a:lnTo>
                    <a:pt x="174" y="722"/>
                  </a:lnTo>
                  <a:lnTo>
                    <a:pt x="176" y="724"/>
                  </a:lnTo>
                  <a:lnTo>
                    <a:pt x="178" y="726"/>
                  </a:lnTo>
                  <a:lnTo>
                    <a:pt x="180" y="728"/>
                  </a:lnTo>
                  <a:lnTo>
                    <a:pt x="182" y="730"/>
                  </a:lnTo>
                  <a:lnTo>
                    <a:pt x="184" y="731"/>
                  </a:lnTo>
                  <a:lnTo>
                    <a:pt x="186" y="733"/>
                  </a:lnTo>
                  <a:lnTo>
                    <a:pt x="188" y="734"/>
                  </a:lnTo>
                  <a:lnTo>
                    <a:pt x="190" y="736"/>
                  </a:lnTo>
                  <a:lnTo>
                    <a:pt x="192" y="737"/>
                  </a:lnTo>
                  <a:lnTo>
                    <a:pt x="194" y="738"/>
                  </a:lnTo>
                  <a:lnTo>
                    <a:pt x="196" y="739"/>
                  </a:lnTo>
                  <a:lnTo>
                    <a:pt x="198" y="740"/>
                  </a:lnTo>
                  <a:lnTo>
                    <a:pt x="200" y="740"/>
                  </a:lnTo>
                  <a:lnTo>
                    <a:pt x="202" y="741"/>
                  </a:lnTo>
                  <a:lnTo>
                    <a:pt x="204" y="742"/>
                  </a:lnTo>
                  <a:lnTo>
                    <a:pt x="206" y="742"/>
                  </a:lnTo>
                  <a:lnTo>
                    <a:pt x="208" y="742"/>
                  </a:lnTo>
                  <a:lnTo>
                    <a:pt x="210" y="742"/>
                  </a:lnTo>
                  <a:lnTo>
                    <a:pt x="212" y="742"/>
                  </a:lnTo>
                  <a:lnTo>
                    <a:pt x="214" y="742"/>
                  </a:lnTo>
                  <a:lnTo>
                    <a:pt x="216" y="742"/>
                  </a:lnTo>
                  <a:lnTo>
                    <a:pt x="218" y="741"/>
                  </a:lnTo>
                  <a:lnTo>
                    <a:pt x="220" y="741"/>
                  </a:lnTo>
                  <a:lnTo>
                    <a:pt x="222" y="740"/>
                  </a:lnTo>
                  <a:lnTo>
                    <a:pt x="224" y="739"/>
                  </a:lnTo>
                  <a:lnTo>
                    <a:pt x="226" y="739"/>
                  </a:lnTo>
                  <a:lnTo>
                    <a:pt x="228" y="738"/>
                  </a:lnTo>
                  <a:lnTo>
                    <a:pt x="230" y="736"/>
                  </a:lnTo>
                  <a:lnTo>
                    <a:pt x="232" y="735"/>
                  </a:lnTo>
                  <a:lnTo>
                    <a:pt x="234" y="734"/>
                  </a:lnTo>
                  <a:lnTo>
                    <a:pt x="236" y="732"/>
                  </a:lnTo>
                  <a:lnTo>
                    <a:pt x="238" y="731"/>
                  </a:lnTo>
                  <a:lnTo>
                    <a:pt x="240" y="729"/>
                  </a:lnTo>
                  <a:lnTo>
                    <a:pt x="242" y="727"/>
                  </a:lnTo>
                  <a:lnTo>
                    <a:pt x="244" y="725"/>
                  </a:lnTo>
                  <a:lnTo>
                    <a:pt x="246" y="723"/>
                  </a:lnTo>
                  <a:lnTo>
                    <a:pt x="248" y="721"/>
                  </a:lnTo>
                  <a:lnTo>
                    <a:pt x="250" y="719"/>
                  </a:lnTo>
                  <a:lnTo>
                    <a:pt x="252" y="716"/>
                  </a:lnTo>
                  <a:lnTo>
                    <a:pt x="254" y="714"/>
                  </a:lnTo>
                  <a:lnTo>
                    <a:pt x="256" y="711"/>
                  </a:lnTo>
                  <a:lnTo>
                    <a:pt x="258" y="708"/>
                  </a:lnTo>
                  <a:lnTo>
                    <a:pt x="260" y="705"/>
                  </a:lnTo>
                  <a:lnTo>
                    <a:pt x="262" y="702"/>
                  </a:lnTo>
                  <a:lnTo>
                    <a:pt x="264" y="699"/>
                  </a:lnTo>
                  <a:lnTo>
                    <a:pt x="266" y="696"/>
                  </a:lnTo>
                  <a:lnTo>
                    <a:pt x="268" y="692"/>
                  </a:lnTo>
                  <a:lnTo>
                    <a:pt x="270" y="689"/>
                  </a:lnTo>
                  <a:lnTo>
                    <a:pt x="272" y="685"/>
                  </a:lnTo>
                  <a:lnTo>
                    <a:pt x="274" y="681"/>
                  </a:lnTo>
                  <a:lnTo>
                    <a:pt x="276" y="677"/>
                  </a:lnTo>
                  <a:lnTo>
                    <a:pt x="278" y="673"/>
                  </a:lnTo>
                  <a:lnTo>
                    <a:pt x="280" y="669"/>
                  </a:lnTo>
                  <a:lnTo>
                    <a:pt x="282" y="665"/>
                  </a:lnTo>
                  <a:lnTo>
                    <a:pt x="284" y="661"/>
                  </a:lnTo>
                  <a:lnTo>
                    <a:pt x="286" y="656"/>
                  </a:lnTo>
                  <a:lnTo>
                    <a:pt x="288" y="651"/>
                  </a:lnTo>
                  <a:lnTo>
                    <a:pt x="290" y="647"/>
                  </a:lnTo>
                  <a:lnTo>
                    <a:pt x="292" y="642"/>
                  </a:lnTo>
                  <a:lnTo>
                    <a:pt x="294" y="637"/>
                  </a:lnTo>
                  <a:lnTo>
                    <a:pt x="296" y="632"/>
                  </a:lnTo>
                  <a:lnTo>
                    <a:pt x="298" y="626"/>
                  </a:lnTo>
                  <a:lnTo>
                    <a:pt x="300" y="621"/>
                  </a:lnTo>
                  <a:lnTo>
                    <a:pt x="302" y="616"/>
                  </a:lnTo>
                  <a:lnTo>
                    <a:pt x="304" y="610"/>
                  </a:lnTo>
                  <a:lnTo>
                    <a:pt x="306" y="604"/>
                  </a:lnTo>
                  <a:lnTo>
                    <a:pt x="308" y="598"/>
                  </a:lnTo>
                  <a:lnTo>
                    <a:pt x="310" y="593"/>
                  </a:lnTo>
                  <a:lnTo>
                    <a:pt x="312" y="586"/>
                  </a:lnTo>
                  <a:lnTo>
                    <a:pt x="314" y="580"/>
                  </a:lnTo>
                  <a:lnTo>
                    <a:pt x="316" y="574"/>
                  </a:lnTo>
                  <a:lnTo>
                    <a:pt x="318" y="567"/>
                  </a:lnTo>
                  <a:lnTo>
                    <a:pt x="320" y="561"/>
                  </a:lnTo>
                  <a:lnTo>
                    <a:pt x="322" y="554"/>
                  </a:lnTo>
                  <a:lnTo>
                    <a:pt x="324" y="547"/>
                  </a:lnTo>
                  <a:lnTo>
                    <a:pt x="326" y="541"/>
                  </a:lnTo>
                  <a:lnTo>
                    <a:pt x="328" y="533"/>
                  </a:lnTo>
                  <a:lnTo>
                    <a:pt x="330" y="526"/>
                  </a:lnTo>
                  <a:lnTo>
                    <a:pt x="332" y="519"/>
                  </a:lnTo>
                  <a:lnTo>
                    <a:pt x="334" y="512"/>
                  </a:lnTo>
                  <a:lnTo>
                    <a:pt x="336" y="504"/>
                  </a:lnTo>
                  <a:lnTo>
                    <a:pt x="338" y="496"/>
                  </a:lnTo>
                  <a:lnTo>
                    <a:pt x="340" y="489"/>
                  </a:lnTo>
                  <a:lnTo>
                    <a:pt x="342" y="481"/>
                  </a:lnTo>
                  <a:lnTo>
                    <a:pt x="344" y="473"/>
                  </a:lnTo>
                  <a:lnTo>
                    <a:pt x="346" y="465"/>
                  </a:lnTo>
                  <a:lnTo>
                    <a:pt x="348" y="456"/>
                  </a:lnTo>
                  <a:lnTo>
                    <a:pt x="350" y="448"/>
                  </a:lnTo>
                  <a:lnTo>
                    <a:pt x="352" y="439"/>
                  </a:lnTo>
                  <a:lnTo>
                    <a:pt x="354" y="431"/>
                  </a:lnTo>
                  <a:lnTo>
                    <a:pt x="356" y="422"/>
                  </a:lnTo>
                  <a:lnTo>
                    <a:pt x="358" y="413"/>
                  </a:lnTo>
                  <a:lnTo>
                    <a:pt x="360" y="404"/>
                  </a:lnTo>
                  <a:lnTo>
                    <a:pt x="362" y="395"/>
                  </a:lnTo>
                  <a:lnTo>
                    <a:pt x="364" y="386"/>
                  </a:lnTo>
                  <a:lnTo>
                    <a:pt x="366" y="377"/>
                  </a:lnTo>
                  <a:lnTo>
                    <a:pt x="368" y="367"/>
                  </a:lnTo>
                  <a:lnTo>
                    <a:pt x="370" y="358"/>
                  </a:lnTo>
                  <a:lnTo>
                    <a:pt x="372" y="348"/>
                  </a:lnTo>
                  <a:lnTo>
                    <a:pt x="374" y="338"/>
                  </a:lnTo>
                  <a:lnTo>
                    <a:pt x="376" y="328"/>
                  </a:lnTo>
                  <a:lnTo>
                    <a:pt x="378" y="318"/>
                  </a:lnTo>
                  <a:lnTo>
                    <a:pt x="380" y="308"/>
                  </a:lnTo>
                  <a:lnTo>
                    <a:pt x="382" y="297"/>
                  </a:lnTo>
                  <a:lnTo>
                    <a:pt x="384" y="287"/>
                  </a:lnTo>
                  <a:lnTo>
                    <a:pt x="386" y="276"/>
                  </a:lnTo>
                  <a:lnTo>
                    <a:pt x="388" y="266"/>
                  </a:lnTo>
                  <a:lnTo>
                    <a:pt x="390" y="255"/>
                  </a:lnTo>
                  <a:lnTo>
                    <a:pt x="392" y="244"/>
                  </a:lnTo>
                  <a:lnTo>
                    <a:pt x="394" y="233"/>
                  </a:lnTo>
                  <a:lnTo>
                    <a:pt x="396" y="222"/>
                  </a:lnTo>
                  <a:lnTo>
                    <a:pt x="398" y="211"/>
                  </a:lnTo>
                  <a:lnTo>
                    <a:pt x="400" y="199"/>
                  </a:lnTo>
                  <a:lnTo>
                    <a:pt x="402" y="188"/>
                  </a:lnTo>
                  <a:lnTo>
                    <a:pt x="404" y="176"/>
                  </a:lnTo>
                  <a:lnTo>
                    <a:pt x="406" y="164"/>
                  </a:lnTo>
                  <a:lnTo>
                    <a:pt x="408" y="152"/>
                  </a:lnTo>
                  <a:lnTo>
                    <a:pt x="410" y="140"/>
                  </a:lnTo>
                  <a:lnTo>
                    <a:pt x="412" y="128"/>
                  </a:lnTo>
                  <a:lnTo>
                    <a:pt x="414" y="116"/>
                  </a:lnTo>
                  <a:lnTo>
                    <a:pt x="416" y="104"/>
                  </a:lnTo>
                  <a:lnTo>
                    <a:pt x="418" y="91"/>
                  </a:lnTo>
                  <a:lnTo>
                    <a:pt x="420" y="78"/>
                  </a:lnTo>
                  <a:lnTo>
                    <a:pt x="422" y="66"/>
                  </a:lnTo>
                  <a:lnTo>
                    <a:pt x="424" y="53"/>
                  </a:lnTo>
                  <a:lnTo>
                    <a:pt x="426" y="40"/>
                  </a:lnTo>
                  <a:lnTo>
                    <a:pt x="428" y="27"/>
                  </a:lnTo>
                  <a:lnTo>
                    <a:pt x="430" y="14"/>
                  </a:lnTo>
                  <a:lnTo>
                    <a:pt x="432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117" name="Oval 116">
            <a:extLst>
              <a:ext uri="{FF2B5EF4-FFF2-40B4-BE49-F238E27FC236}">
                <a16:creationId xmlns:a16="http://schemas.microsoft.com/office/drawing/2014/main" id="{C2096905-0F67-4FE0-AF93-458509E210CE}"/>
              </a:ext>
            </a:extLst>
          </p:cNvPr>
          <p:cNvSpPr/>
          <p:nvPr/>
        </p:nvSpPr>
        <p:spPr>
          <a:xfrm>
            <a:off x="2828247" y="2431243"/>
            <a:ext cx="72008" cy="72008"/>
          </a:xfrm>
          <a:prstGeom prst="ellipse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BCE79C7A-8D0B-40A1-81C8-9E021243FCB6}"/>
              </a:ext>
            </a:extLst>
          </p:cNvPr>
          <p:cNvSpPr/>
          <p:nvPr/>
        </p:nvSpPr>
        <p:spPr>
          <a:xfrm>
            <a:off x="1655031" y="2415911"/>
            <a:ext cx="72008" cy="72008"/>
          </a:xfrm>
          <a:prstGeom prst="ellipse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20" name="Object 119">
            <a:extLst>
              <a:ext uri="{FF2B5EF4-FFF2-40B4-BE49-F238E27FC236}">
                <a16:creationId xmlns:a16="http://schemas.microsoft.com/office/drawing/2014/main" id="{B29044D6-8EB0-4176-8AB5-E680094723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9722616"/>
              </p:ext>
            </p:extLst>
          </p:nvPr>
        </p:nvGraphicFramePr>
        <p:xfrm>
          <a:off x="2082884" y="4245930"/>
          <a:ext cx="30797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31640" imgH="253800" progId="Equation.DSMT4">
                  <p:embed/>
                </p:oleObj>
              </mc:Choice>
              <mc:Fallback>
                <p:oleObj name="Equation" r:id="rId10" imgW="431640" imgH="253800" progId="Equation.DSMT4">
                  <p:embed/>
                  <p:pic>
                    <p:nvPicPr>
                      <p:cNvPr id="120" name="Object 119">
                        <a:extLst>
                          <a:ext uri="{FF2B5EF4-FFF2-40B4-BE49-F238E27FC236}">
                            <a16:creationId xmlns:a16="http://schemas.microsoft.com/office/drawing/2014/main" id="{B29044D6-8EB0-4176-8AB5-E680094723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082884" y="4245930"/>
                        <a:ext cx="307975" cy="180975"/>
                      </a:xfrm>
                      <a:prstGeom prst="rect">
                        <a:avLst/>
                      </a:prstGeom>
                      <a:solidFill>
                        <a:schemeClr val="bg1">
                          <a:alpha val="74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" name="Oval 120">
            <a:extLst>
              <a:ext uri="{FF2B5EF4-FFF2-40B4-BE49-F238E27FC236}">
                <a16:creationId xmlns:a16="http://schemas.microsoft.com/office/drawing/2014/main" id="{BB2309BD-F649-44AB-B26B-A047A2B03296}"/>
              </a:ext>
            </a:extLst>
          </p:cNvPr>
          <p:cNvSpPr/>
          <p:nvPr/>
        </p:nvSpPr>
        <p:spPr>
          <a:xfrm>
            <a:off x="2236679" y="4193321"/>
            <a:ext cx="72008" cy="72008"/>
          </a:xfrm>
          <a:prstGeom prst="ellipse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23" name="Object 122">
            <a:extLst>
              <a:ext uri="{FF2B5EF4-FFF2-40B4-BE49-F238E27FC236}">
                <a16:creationId xmlns:a16="http://schemas.microsoft.com/office/drawing/2014/main" id="{F5972C3E-29F5-4839-B900-D364B669D6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3852457"/>
              </p:ext>
            </p:extLst>
          </p:nvPr>
        </p:nvGraphicFramePr>
        <p:xfrm>
          <a:off x="2899085" y="2366027"/>
          <a:ext cx="261938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68280" imgH="253800" progId="Equation.DSMT4">
                  <p:embed/>
                </p:oleObj>
              </mc:Choice>
              <mc:Fallback>
                <p:oleObj name="Equation" r:id="rId12" imgW="368280" imgH="253800" progId="Equation.DSMT4">
                  <p:embed/>
                  <p:pic>
                    <p:nvPicPr>
                      <p:cNvPr id="123" name="Object 122">
                        <a:extLst>
                          <a:ext uri="{FF2B5EF4-FFF2-40B4-BE49-F238E27FC236}">
                            <a16:creationId xmlns:a16="http://schemas.microsoft.com/office/drawing/2014/main" id="{F5972C3E-29F5-4839-B900-D364B669D6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899085" y="2366027"/>
                        <a:ext cx="261938" cy="180975"/>
                      </a:xfrm>
                      <a:prstGeom prst="rect">
                        <a:avLst/>
                      </a:prstGeom>
                      <a:solidFill>
                        <a:schemeClr val="bg1">
                          <a:alpha val="74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" name="Object 123">
            <a:extLst>
              <a:ext uri="{FF2B5EF4-FFF2-40B4-BE49-F238E27FC236}">
                <a16:creationId xmlns:a16="http://schemas.microsoft.com/office/drawing/2014/main" id="{E2A6E7D2-8E64-4558-9793-86A9A42794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3900833"/>
              </p:ext>
            </p:extLst>
          </p:nvPr>
        </p:nvGraphicFramePr>
        <p:xfrm>
          <a:off x="1321111" y="2362927"/>
          <a:ext cx="315913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44240" imgH="253800" progId="Equation.DSMT4">
                  <p:embed/>
                </p:oleObj>
              </mc:Choice>
              <mc:Fallback>
                <p:oleObj name="Equation" r:id="rId14" imgW="444240" imgH="253800" progId="Equation.DSMT4">
                  <p:embed/>
                  <p:pic>
                    <p:nvPicPr>
                      <p:cNvPr id="124" name="Object 123">
                        <a:extLst>
                          <a:ext uri="{FF2B5EF4-FFF2-40B4-BE49-F238E27FC236}">
                            <a16:creationId xmlns:a16="http://schemas.microsoft.com/office/drawing/2014/main" id="{E2A6E7D2-8E64-4558-9793-86A9A42794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321111" y="2362927"/>
                        <a:ext cx="315913" cy="180975"/>
                      </a:xfrm>
                      <a:prstGeom prst="rect">
                        <a:avLst/>
                      </a:prstGeom>
                      <a:solidFill>
                        <a:schemeClr val="bg1">
                          <a:alpha val="74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F3106459-B4EF-48E5-B2EC-15007426DB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1362211"/>
              </p:ext>
            </p:extLst>
          </p:nvPr>
        </p:nvGraphicFramePr>
        <p:xfrm>
          <a:off x="2536908" y="3957005"/>
          <a:ext cx="315912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44240" imgH="253800" progId="Equation.DSMT4">
                  <p:embed/>
                </p:oleObj>
              </mc:Choice>
              <mc:Fallback>
                <p:oleObj name="Equation" r:id="rId16" imgW="444240" imgH="25380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F3106459-B4EF-48E5-B2EC-15007426DB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536908" y="3957005"/>
                        <a:ext cx="315912" cy="180975"/>
                      </a:xfrm>
                      <a:prstGeom prst="rect">
                        <a:avLst/>
                      </a:prstGeom>
                      <a:solidFill>
                        <a:schemeClr val="bg1">
                          <a:alpha val="74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Oval 34">
            <a:extLst>
              <a:ext uri="{FF2B5EF4-FFF2-40B4-BE49-F238E27FC236}">
                <a16:creationId xmlns:a16="http://schemas.microsoft.com/office/drawing/2014/main" id="{6F4AC2D3-5327-4989-A8CE-4EDC059F9989}"/>
              </a:ext>
            </a:extLst>
          </p:cNvPr>
          <p:cNvSpPr/>
          <p:nvPr/>
        </p:nvSpPr>
        <p:spPr>
          <a:xfrm>
            <a:off x="2436147" y="3992204"/>
            <a:ext cx="72008" cy="72008"/>
          </a:xfrm>
          <a:prstGeom prst="ellipse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ABE68863-823E-4871-A649-81A1458EF0C9}"/>
              </a:ext>
            </a:extLst>
          </p:cNvPr>
          <p:cNvSpPr/>
          <p:nvPr/>
        </p:nvSpPr>
        <p:spPr>
          <a:xfrm rot="5400000">
            <a:off x="5710139" y="1760506"/>
            <a:ext cx="168439" cy="421105"/>
          </a:xfrm>
          <a:prstGeom prst="rightBrace">
            <a:avLst>
              <a:gd name="adj1" fmla="val 2287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CE1B4F2-D798-4C4A-90CD-FD0611F27C0C}"/>
                  </a:ext>
                </a:extLst>
              </p:cNvPr>
              <p:cNvSpPr txBox="1"/>
              <p:nvPr/>
            </p:nvSpPr>
            <p:spPr>
              <a:xfrm>
                <a:off x="3718028" y="2005582"/>
                <a:ext cx="270321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/>
                  <a:t>Since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CA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CA" dirty="0"/>
                  <a:t> is always positive, your output must be positive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CE1B4F2-D798-4C4A-90CD-FD0611F27C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028" y="2005582"/>
                <a:ext cx="2703216" cy="923330"/>
              </a:xfrm>
              <a:prstGeom prst="rect">
                <a:avLst/>
              </a:prstGeom>
              <a:blipFill>
                <a:blip r:embed="rId18"/>
                <a:stretch>
                  <a:fillRect l="-2032" t="-3311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ight Brace 48">
            <a:extLst>
              <a:ext uri="{FF2B5EF4-FFF2-40B4-BE49-F238E27FC236}">
                <a16:creationId xmlns:a16="http://schemas.microsoft.com/office/drawing/2014/main" id="{B18F6796-799D-4BF6-B35A-45873DAD5A36}"/>
              </a:ext>
            </a:extLst>
          </p:cNvPr>
          <p:cNvSpPr/>
          <p:nvPr/>
        </p:nvSpPr>
        <p:spPr>
          <a:xfrm rot="5400000">
            <a:off x="6679104" y="1393956"/>
            <a:ext cx="273150" cy="1244540"/>
          </a:xfrm>
          <a:prstGeom prst="rightBrace">
            <a:avLst>
              <a:gd name="adj1" fmla="val 2287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B762EA0-AB3B-4C2D-8A56-FA316406400A}"/>
              </a:ext>
            </a:extLst>
          </p:cNvPr>
          <p:cNvSpPr txBox="1"/>
          <p:nvPr/>
        </p:nvSpPr>
        <p:spPr>
          <a:xfrm>
            <a:off x="6004911" y="2118298"/>
            <a:ext cx="23518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Your domain will then be restricted by the x-intercepts to generate only positive “y” output values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23BAF8C-2458-4BE2-8AE6-3E004A13BBE1}"/>
              </a:ext>
            </a:extLst>
          </p:cNvPr>
          <p:cNvSpPr txBox="1"/>
          <p:nvPr/>
        </p:nvSpPr>
        <p:spPr>
          <a:xfrm>
            <a:off x="3759245" y="3541217"/>
            <a:ext cx="2548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Therefore, any part of the graph under the x-axis will disappear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D4802F-9280-415F-86C7-0CE3F1E6D72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84742" y="3431908"/>
            <a:ext cx="3188202" cy="151786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A71A423-FAC9-495D-AF66-9FF6568D9ABC}"/>
              </a:ext>
            </a:extLst>
          </p:cNvPr>
          <p:cNvSpPr txBox="1"/>
          <p:nvPr/>
        </p:nvSpPr>
        <p:spPr>
          <a:xfrm>
            <a:off x="3718028" y="4606036"/>
            <a:ext cx="29031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The part above the x-axis will be duplicated &amp; reflected over the x-axis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037B3E-3E9E-4132-BEBD-0270B954FED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94667" y="3439442"/>
            <a:ext cx="3168352" cy="1427438"/>
          </a:xfrm>
          <a:prstGeom prst="rect">
            <a:avLst/>
          </a:prstGeom>
        </p:spPr>
      </p:pic>
      <p:sp>
        <p:nvSpPr>
          <p:cNvPr id="116" name="Oval 115">
            <a:extLst>
              <a:ext uri="{FF2B5EF4-FFF2-40B4-BE49-F238E27FC236}">
                <a16:creationId xmlns:a16="http://schemas.microsoft.com/office/drawing/2014/main" id="{BC4C7514-7FC9-44E7-B4EB-B53CAAB5BA8B}"/>
              </a:ext>
            </a:extLst>
          </p:cNvPr>
          <p:cNvSpPr/>
          <p:nvPr/>
        </p:nvSpPr>
        <p:spPr>
          <a:xfrm>
            <a:off x="2632561" y="3398852"/>
            <a:ext cx="72008" cy="72008"/>
          </a:xfrm>
          <a:prstGeom prst="ellipse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33D12F61-8CB1-4AB4-ADBC-82811B8266EE}"/>
              </a:ext>
            </a:extLst>
          </p:cNvPr>
          <p:cNvSpPr/>
          <p:nvPr/>
        </p:nvSpPr>
        <p:spPr>
          <a:xfrm>
            <a:off x="1854326" y="3394340"/>
            <a:ext cx="72008" cy="72008"/>
          </a:xfrm>
          <a:prstGeom prst="ellipse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22" name="Object 121">
            <a:extLst>
              <a:ext uri="{FF2B5EF4-FFF2-40B4-BE49-F238E27FC236}">
                <a16:creationId xmlns:a16="http://schemas.microsoft.com/office/drawing/2014/main" id="{C8A4C4D6-3C1F-46E7-9DD3-3AA8B56763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914216"/>
              </p:ext>
            </p:extLst>
          </p:nvPr>
        </p:nvGraphicFramePr>
        <p:xfrm>
          <a:off x="2712688" y="3274032"/>
          <a:ext cx="252412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355320" imgH="253800" progId="Equation.DSMT4">
                  <p:embed/>
                </p:oleObj>
              </mc:Choice>
              <mc:Fallback>
                <p:oleObj name="Equation" r:id="rId21" imgW="355320" imgH="253800" progId="Equation.DSMT4">
                  <p:embed/>
                  <p:pic>
                    <p:nvPicPr>
                      <p:cNvPr id="122" name="Object 121">
                        <a:extLst>
                          <a:ext uri="{FF2B5EF4-FFF2-40B4-BE49-F238E27FC236}">
                            <a16:creationId xmlns:a16="http://schemas.microsoft.com/office/drawing/2014/main" id="{C8A4C4D6-3C1F-46E7-9DD3-3AA8B56763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712688" y="3274032"/>
                        <a:ext cx="252412" cy="180975"/>
                      </a:xfrm>
                      <a:prstGeom prst="rect">
                        <a:avLst/>
                      </a:prstGeom>
                      <a:solidFill>
                        <a:schemeClr val="bg1">
                          <a:alpha val="74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" name="Object 124">
            <a:extLst>
              <a:ext uri="{FF2B5EF4-FFF2-40B4-BE49-F238E27FC236}">
                <a16:creationId xmlns:a16="http://schemas.microsoft.com/office/drawing/2014/main" id="{F471327F-1A77-406E-A3DB-FA4F6184D8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020587"/>
              </p:ext>
            </p:extLst>
          </p:nvPr>
        </p:nvGraphicFramePr>
        <p:xfrm>
          <a:off x="1502916" y="3274152"/>
          <a:ext cx="315913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444240" imgH="253800" progId="Equation.DSMT4">
                  <p:embed/>
                </p:oleObj>
              </mc:Choice>
              <mc:Fallback>
                <p:oleObj name="Equation" r:id="rId23" imgW="444240" imgH="253800" progId="Equation.DSMT4">
                  <p:embed/>
                  <p:pic>
                    <p:nvPicPr>
                      <p:cNvPr id="125" name="Object 124">
                        <a:extLst>
                          <a:ext uri="{FF2B5EF4-FFF2-40B4-BE49-F238E27FC236}">
                            <a16:creationId xmlns:a16="http://schemas.microsoft.com/office/drawing/2014/main" id="{F471327F-1A77-406E-A3DB-FA4F6184D8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02916" y="3274152"/>
                        <a:ext cx="315913" cy="180975"/>
                      </a:xfrm>
                      <a:prstGeom prst="rect">
                        <a:avLst/>
                      </a:prstGeom>
                      <a:solidFill>
                        <a:schemeClr val="bg1">
                          <a:alpha val="74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ADBC5804-A188-416F-887A-E9BEF421544E}"/>
              </a:ext>
            </a:extLst>
          </p:cNvPr>
          <p:cNvSpPr txBox="1">
            <a:spLocks/>
          </p:cNvSpPr>
          <p:nvPr/>
        </p:nvSpPr>
        <p:spPr>
          <a:xfrm>
            <a:off x="1241620" y="687794"/>
            <a:ext cx="7992888" cy="50482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dirty="0"/>
              <a:t>and state the Domain and Range</a:t>
            </a:r>
            <a:endParaRPr lang="en-CA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79E1C93-F65F-4D66-8231-C57860A96F92}"/>
              </a:ext>
            </a:extLst>
          </p:cNvPr>
          <p:cNvSpPr txBox="1"/>
          <p:nvPr/>
        </p:nvSpPr>
        <p:spPr>
          <a:xfrm>
            <a:off x="601402" y="5136830"/>
            <a:ext cx="1306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Domain:</a:t>
            </a:r>
            <a:br>
              <a:rPr lang="en-CA" dirty="0"/>
            </a:br>
            <a:r>
              <a:rPr lang="en-CA" dirty="0"/>
              <a:t> </a:t>
            </a:r>
          </a:p>
          <a:p>
            <a:r>
              <a:rPr lang="en-CA" dirty="0"/>
              <a:t>Range: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FCDBCE5D-C38F-4771-938B-933E22FB43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404888"/>
              </p:ext>
            </p:extLst>
          </p:nvPr>
        </p:nvGraphicFramePr>
        <p:xfrm>
          <a:off x="1727040" y="5168171"/>
          <a:ext cx="2002685" cy="329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079280" imgH="177480" progId="Equation.DSMT4">
                  <p:embed/>
                </p:oleObj>
              </mc:Choice>
              <mc:Fallback>
                <p:oleObj name="Equation" r:id="rId25" imgW="1079280" imgH="177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FCDBCE5D-C38F-4771-938B-933E22FB4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727040" y="5168171"/>
                        <a:ext cx="2002685" cy="3298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2EF1238D-0D00-406E-8262-762563EC89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2117805"/>
              </p:ext>
            </p:extLst>
          </p:nvPr>
        </p:nvGraphicFramePr>
        <p:xfrm>
          <a:off x="1773018" y="5683262"/>
          <a:ext cx="731838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393480" imgH="203040" progId="Equation.DSMT4">
                  <p:embed/>
                </p:oleObj>
              </mc:Choice>
              <mc:Fallback>
                <p:oleObj name="Equation" r:id="rId27" imgW="393480" imgH="203040" progId="Equation.DSMT4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2EF1238D-0D00-406E-8262-762563EC89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773018" y="5683262"/>
                        <a:ext cx="731838" cy="376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" name="Picture 38">
            <a:extLst>
              <a:ext uri="{FF2B5EF4-FFF2-40B4-BE49-F238E27FC236}">
                <a16:creationId xmlns:a16="http://schemas.microsoft.com/office/drawing/2014/main" id="{CFC63073-5529-454B-AF15-130F790EE1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83763" y="2224708"/>
            <a:ext cx="3168352" cy="28526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70DBF0C-DE89-4D92-9C4B-57858242E930}"/>
                  </a:ext>
                </a:extLst>
              </p:cNvPr>
              <p:cNvSpPr/>
              <p:nvPr/>
            </p:nvSpPr>
            <p:spPr>
              <a:xfrm>
                <a:off x="8183517" y="1584008"/>
                <a:ext cx="22404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fr-CA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CA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fr-CA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CA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fr-CA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CA" i="1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70DBF0C-DE89-4D92-9C4B-57858242E9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3517" y="1584008"/>
                <a:ext cx="2240421" cy="369332"/>
              </a:xfrm>
              <a:prstGeom prst="rect">
                <a:avLst/>
              </a:prstGeom>
              <a:blipFill>
                <a:blip r:embed="rId29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1D8670E7-9B42-458B-A8E1-6DC89B2E7DE2}"/>
              </a:ext>
            </a:extLst>
          </p:cNvPr>
          <p:cNvGrpSpPr/>
          <p:nvPr/>
        </p:nvGrpSpPr>
        <p:grpSpPr>
          <a:xfrm flipV="1">
            <a:off x="9226034" y="2871750"/>
            <a:ext cx="1307088" cy="2170510"/>
            <a:chOff x="5868036" y="395336"/>
            <a:chExt cx="2117725" cy="3575051"/>
          </a:xfrm>
        </p:grpSpPr>
        <p:sp>
          <p:nvSpPr>
            <p:cNvPr id="45" name="Freeform 100">
              <a:extLst>
                <a:ext uri="{FF2B5EF4-FFF2-40B4-BE49-F238E27FC236}">
                  <a16:creationId xmlns:a16="http://schemas.microsoft.com/office/drawing/2014/main" id="{A1D8BE90-A9C0-46F7-BDDE-71E43D88A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8036" y="395336"/>
              <a:ext cx="57150" cy="371475"/>
            </a:xfrm>
            <a:custGeom>
              <a:avLst/>
              <a:gdLst>
                <a:gd name="T0" fmla="*/ 12 w 12"/>
                <a:gd name="T1" fmla="*/ 78 h 78"/>
                <a:gd name="T2" fmla="*/ 10 w 12"/>
                <a:gd name="T3" fmla="*/ 65 h 78"/>
                <a:gd name="T4" fmla="*/ 8 w 12"/>
                <a:gd name="T5" fmla="*/ 53 h 78"/>
                <a:gd name="T6" fmla="*/ 6 w 12"/>
                <a:gd name="T7" fmla="*/ 39 h 78"/>
                <a:gd name="T8" fmla="*/ 4 w 12"/>
                <a:gd name="T9" fmla="*/ 26 h 78"/>
                <a:gd name="T10" fmla="*/ 2 w 12"/>
                <a:gd name="T11" fmla="*/ 13 h 78"/>
                <a:gd name="T12" fmla="*/ 0 w 12"/>
                <a:gd name="T1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8">
                  <a:moveTo>
                    <a:pt x="12" y="78"/>
                  </a:moveTo>
                  <a:lnTo>
                    <a:pt x="10" y="65"/>
                  </a:lnTo>
                  <a:lnTo>
                    <a:pt x="8" y="53"/>
                  </a:lnTo>
                  <a:lnTo>
                    <a:pt x="6" y="39"/>
                  </a:lnTo>
                  <a:lnTo>
                    <a:pt x="4" y="26"/>
                  </a:lnTo>
                  <a:lnTo>
                    <a:pt x="2" y="13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6" name="Freeform 101">
              <a:extLst>
                <a:ext uri="{FF2B5EF4-FFF2-40B4-BE49-F238E27FC236}">
                  <a16:creationId xmlns:a16="http://schemas.microsoft.com/office/drawing/2014/main" id="{6BF1E7EF-BA2D-4648-B75F-EADFA946F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5186" y="428674"/>
              <a:ext cx="2060575" cy="3541713"/>
            </a:xfrm>
            <a:custGeom>
              <a:avLst/>
              <a:gdLst>
                <a:gd name="T0" fmla="*/ 6 w 432"/>
                <a:gd name="T1" fmla="*/ 109 h 742"/>
                <a:gd name="T2" fmla="*/ 14 w 432"/>
                <a:gd name="T3" fmla="*/ 158 h 742"/>
                <a:gd name="T4" fmla="*/ 22 w 432"/>
                <a:gd name="T5" fmla="*/ 204 h 742"/>
                <a:gd name="T6" fmla="*/ 30 w 432"/>
                <a:gd name="T7" fmla="*/ 249 h 742"/>
                <a:gd name="T8" fmla="*/ 38 w 432"/>
                <a:gd name="T9" fmla="*/ 292 h 742"/>
                <a:gd name="T10" fmla="*/ 46 w 432"/>
                <a:gd name="T11" fmla="*/ 332 h 742"/>
                <a:gd name="T12" fmla="*/ 54 w 432"/>
                <a:gd name="T13" fmla="*/ 371 h 742"/>
                <a:gd name="T14" fmla="*/ 62 w 432"/>
                <a:gd name="T15" fmla="*/ 408 h 742"/>
                <a:gd name="T16" fmla="*/ 70 w 432"/>
                <a:gd name="T17" fmla="*/ 443 h 742"/>
                <a:gd name="T18" fmla="*/ 78 w 432"/>
                <a:gd name="T19" fmla="*/ 476 h 742"/>
                <a:gd name="T20" fmla="*/ 86 w 432"/>
                <a:gd name="T21" fmla="*/ 507 h 742"/>
                <a:gd name="T22" fmla="*/ 94 w 432"/>
                <a:gd name="T23" fmla="*/ 537 h 742"/>
                <a:gd name="T24" fmla="*/ 102 w 432"/>
                <a:gd name="T25" fmla="*/ 564 h 742"/>
                <a:gd name="T26" fmla="*/ 110 w 432"/>
                <a:gd name="T27" fmla="*/ 589 h 742"/>
                <a:gd name="T28" fmla="*/ 118 w 432"/>
                <a:gd name="T29" fmla="*/ 613 h 742"/>
                <a:gd name="T30" fmla="*/ 126 w 432"/>
                <a:gd name="T31" fmla="*/ 634 h 742"/>
                <a:gd name="T32" fmla="*/ 134 w 432"/>
                <a:gd name="T33" fmla="*/ 653 h 742"/>
                <a:gd name="T34" fmla="*/ 142 w 432"/>
                <a:gd name="T35" fmla="*/ 671 h 742"/>
                <a:gd name="T36" fmla="*/ 150 w 432"/>
                <a:gd name="T37" fmla="*/ 687 h 742"/>
                <a:gd name="T38" fmla="*/ 158 w 432"/>
                <a:gd name="T39" fmla="*/ 700 h 742"/>
                <a:gd name="T40" fmla="*/ 166 w 432"/>
                <a:gd name="T41" fmla="*/ 712 h 742"/>
                <a:gd name="T42" fmla="*/ 174 w 432"/>
                <a:gd name="T43" fmla="*/ 722 h 742"/>
                <a:gd name="T44" fmla="*/ 182 w 432"/>
                <a:gd name="T45" fmla="*/ 730 h 742"/>
                <a:gd name="T46" fmla="*/ 190 w 432"/>
                <a:gd name="T47" fmla="*/ 736 h 742"/>
                <a:gd name="T48" fmla="*/ 198 w 432"/>
                <a:gd name="T49" fmla="*/ 740 h 742"/>
                <a:gd name="T50" fmla="*/ 206 w 432"/>
                <a:gd name="T51" fmla="*/ 742 h 742"/>
                <a:gd name="T52" fmla="*/ 214 w 432"/>
                <a:gd name="T53" fmla="*/ 742 h 742"/>
                <a:gd name="T54" fmla="*/ 222 w 432"/>
                <a:gd name="T55" fmla="*/ 740 h 742"/>
                <a:gd name="T56" fmla="*/ 230 w 432"/>
                <a:gd name="T57" fmla="*/ 736 h 742"/>
                <a:gd name="T58" fmla="*/ 238 w 432"/>
                <a:gd name="T59" fmla="*/ 731 h 742"/>
                <a:gd name="T60" fmla="*/ 246 w 432"/>
                <a:gd name="T61" fmla="*/ 723 h 742"/>
                <a:gd name="T62" fmla="*/ 254 w 432"/>
                <a:gd name="T63" fmla="*/ 714 h 742"/>
                <a:gd name="T64" fmla="*/ 262 w 432"/>
                <a:gd name="T65" fmla="*/ 702 h 742"/>
                <a:gd name="T66" fmla="*/ 270 w 432"/>
                <a:gd name="T67" fmla="*/ 689 h 742"/>
                <a:gd name="T68" fmla="*/ 278 w 432"/>
                <a:gd name="T69" fmla="*/ 673 h 742"/>
                <a:gd name="T70" fmla="*/ 286 w 432"/>
                <a:gd name="T71" fmla="*/ 656 h 742"/>
                <a:gd name="T72" fmla="*/ 294 w 432"/>
                <a:gd name="T73" fmla="*/ 637 h 742"/>
                <a:gd name="T74" fmla="*/ 302 w 432"/>
                <a:gd name="T75" fmla="*/ 616 h 742"/>
                <a:gd name="T76" fmla="*/ 310 w 432"/>
                <a:gd name="T77" fmla="*/ 593 h 742"/>
                <a:gd name="T78" fmla="*/ 318 w 432"/>
                <a:gd name="T79" fmla="*/ 567 h 742"/>
                <a:gd name="T80" fmla="*/ 326 w 432"/>
                <a:gd name="T81" fmla="*/ 541 h 742"/>
                <a:gd name="T82" fmla="*/ 334 w 432"/>
                <a:gd name="T83" fmla="*/ 512 h 742"/>
                <a:gd name="T84" fmla="*/ 342 w 432"/>
                <a:gd name="T85" fmla="*/ 481 h 742"/>
                <a:gd name="T86" fmla="*/ 350 w 432"/>
                <a:gd name="T87" fmla="*/ 448 h 742"/>
                <a:gd name="T88" fmla="*/ 358 w 432"/>
                <a:gd name="T89" fmla="*/ 413 h 742"/>
                <a:gd name="T90" fmla="*/ 366 w 432"/>
                <a:gd name="T91" fmla="*/ 377 h 742"/>
                <a:gd name="T92" fmla="*/ 374 w 432"/>
                <a:gd name="T93" fmla="*/ 338 h 742"/>
                <a:gd name="T94" fmla="*/ 382 w 432"/>
                <a:gd name="T95" fmla="*/ 297 h 742"/>
                <a:gd name="T96" fmla="*/ 390 w 432"/>
                <a:gd name="T97" fmla="*/ 255 h 742"/>
                <a:gd name="T98" fmla="*/ 398 w 432"/>
                <a:gd name="T99" fmla="*/ 211 h 742"/>
                <a:gd name="T100" fmla="*/ 406 w 432"/>
                <a:gd name="T101" fmla="*/ 164 h 742"/>
                <a:gd name="T102" fmla="*/ 414 w 432"/>
                <a:gd name="T103" fmla="*/ 116 h 742"/>
                <a:gd name="T104" fmla="*/ 422 w 432"/>
                <a:gd name="T105" fmla="*/ 66 h 742"/>
                <a:gd name="T106" fmla="*/ 430 w 432"/>
                <a:gd name="T107" fmla="*/ 14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32" h="742">
                  <a:moveTo>
                    <a:pt x="0" y="71"/>
                  </a:moveTo>
                  <a:lnTo>
                    <a:pt x="2" y="84"/>
                  </a:lnTo>
                  <a:lnTo>
                    <a:pt x="4" y="97"/>
                  </a:lnTo>
                  <a:lnTo>
                    <a:pt x="6" y="109"/>
                  </a:lnTo>
                  <a:lnTo>
                    <a:pt x="8" y="121"/>
                  </a:lnTo>
                  <a:lnTo>
                    <a:pt x="10" y="133"/>
                  </a:lnTo>
                  <a:lnTo>
                    <a:pt x="12" y="146"/>
                  </a:lnTo>
                  <a:lnTo>
                    <a:pt x="14" y="158"/>
                  </a:lnTo>
                  <a:lnTo>
                    <a:pt x="16" y="169"/>
                  </a:lnTo>
                  <a:lnTo>
                    <a:pt x="18" y="181"/>
                  </a:lnTo>
                  <a:lnTo>
                    <a:pt x="20" y="193"/>
                  </a:lnTo>
                  <a:lnTo>
                    <a:pt x="22" y="204"/>
                  </a:lnTo>
                  <a:lnTo>
                    <a:pt x="24" y="215"/>
                  </a:lnTo>
                  <a:lnTo>
                    <a:pt x="26" y="227"/>
                  </a:lnTo>
                  <a:lnTo>
                    <a:pt x="28" y="238"/>
                  </a:lnTo>
                  <a:lnTo>
                    <a:pt x="30" y="249"/>
                  </a:lnTo>
                  <a:lnTo>
                    <a:pt x="32" y="260"/>
                  </a:lnTo>
                  <a:lnTo>
                    <a:pt x="34" y="270"/>
                  </a:lnTo>
                  <a:lnTo>
                    <a:pt x="36" y="281"/>
                  </a:lnTo>
                  <a:lnTo>
                    <a:pt x="38" y="292"/>
                  </a:lnTo>
                  <a:lnTo>
                    <a:pt x="40" y="302"/>
                  </a:lnTo>
                  <a:lnTo>
                    <a:pt x="42" y="312"/>
                  </a:lnTo>
                  <a:lnTo>
                    <a:pt x="44" y="322"/>
                  </a:lnTo>
                  <a:lnTo>
                    <a:pt x="46" y="332"/>
                  </a:lnTo>
                  <a:lnTo>
                    <a:pt x="48" y="342"/>
                  </a:lnTo>
                  <a:lnTo>
                    <a:pt x="50" y="352"/>
                  </a:lnTo>
                  <a:lnTo>
                    <a:pt x="52" y="362"/>
                  </a:lnTo>
                  <a:lnTo>
                    <a:pt x="54" y="371"/>
                  </a:lnTo>
                  <a:lnTo>
                    <a:pt x="56" y="381"/>
                  </a:lnTo>
                  <a:lnTo>
                    <a:pt x="58" y="390"/>
                  </a:lnTo>
                  <a:lnTo>
                    <a:pt x="60" y="399"/>
                  </a:lnTo>
                  <a:lnTo>
                    <a:pt x="62" y="408"/>
                  </a:lnTo>
                  <a:lnTo>
                    <a:pt x="64" y="417"/>
                  </a:lnTo>
                  <a:lnTo>
                    <a:pt x="66" y="426"/>
                  </a:lnTo>
                  <a:lnTo>
                    <a:pt x="68" y="435"/>
                  </a:lnTo>
                  <a:lnTo>
                    <a:pt x="70" y="443"/>
                  </a:lnTo>
                  <a:lnTo>
                    <a:pt x="72" y="452"/>
                  </a:lnTo>
                  <a:lnTo>
                    <a:pt x="74" y="460"/>
                  </a:lnTo>
                  <a:lnTo>
                    <a:pt x="76" y="468"/>
                  </a:lnTo>
                  <a:lnTo>
                    <a:pt x="78" y="476"/>
                  </a:lnTo>
                  <a:lnTo>
                    <a:pt x="80" y="484"/>
                  </a:lnTo>
                  <a:lnTo>
                    <a:pt x="82" y="492"/>
                  </a:lnTo>
                  <a:lnTo>
                    <a:pt x="84" y="500"/>
                  </a:lnTo>
                  <a:lnTo>
                    <a:pt x="86" y="507"/>
                  </a:lnTo>
                  <a:lnTo>
                    <a:pt x="88" y="515"/>
                  </a:lnTo>
                  <a:lnTo>
                    <a:pt x="90" y="522"/>
                  </a:lnTo>
                  <a:lnTo>
                    <a:pt x="92" y="529"/>
                  </a:lnTo>
                  <a:lnTo>
                    <a:pt x="94" y="537"/>
                  </a:lnTo>
                  <a:lnTo>
                    <a:pt x="96" y="544"/>
                  </a:lnTo>
                  <a:lnTo>
                    <a:pt x="98" y="550"/>
                  </a:lnTo>
                  <a:lnTo>
                    <a:pt x="100" y="557"/>
                  </a:lnTo>
                  <a:lnTo>
                    <a:pt x="102" y="564"/>
                  </a:lnTo>
                  <a:lnTo>
                    <a:pt x="104" y="570"/>
                  </a:lnTo>
                  <a:lnTo>
                    <a:pt x="106" y="577"/>
                  </a:lnTo>
                  <a:lnTo>
                    <a:pt x="108" y="583"/>
                  </a:lnTo>
                  <a:lnTo>
                    <a:pt x="110" y="589"/>
                  </a:lnTo>
                  <a:lnTo>
                    <a:pt x="112" y="595"/>
                  </a:lnTo>
                  <a:lnTo>
                    <a:pt x="114" y="601"/>
                  </a:lnTo>
                  <a:lnTo>
                    <a:pt x="116" y="607"/>
                  </a:lnTo>
                  <a:lnTo>
                    <a:pt x="118" y="613"/>
                  </a:lnTo>
                  <a:lnTo>
                    <a:pt x="120" y="618"/>
                  </a:lnTo>
                  <a:lnTo>
                    <a:pt x="122" y="623"/>
                  </a:lnTo>
                  <a:lnTo>
                    <a:pt x="124" y="629"/>
                  </a:lnTo>
                  <a:lnTo>
                    <a:pt x="126" y="634"/>
                  </a:lnTo>
                  <a:lnTo>
                    <a:pt x="128" y="639"/>
                  </a:lnTo>
                  <a:lnTo>
                    <a:pt x="130" y="644"/>
                  </a:lnTo>
                  <a:lnTo>
                    <a:pt x="132" y="649"/>
                  </a:lnTo>
                  <a:lnTo>
                    <a:pt x="134" y="653"/>
                  </a:lnTo>
                  <a:lnTo>
                    <a:pt x="136" y="658"/>
                  </a:lnTo>
                  <a:lnTo>
                    <a:pt x="138" y="662"/>
                  </a:lnTo>
                  <a:lnTo>
                    <a:pt x="140" y="667"/>
                  </a:lnTo>
                  <a:lnTo>
                    <a:pt x="142" y="671"/>
                  </a:lnTo>
                  <a:lnTo>
                    <a:pt x="144" y="675"/>
                  </a:lnTo>
                  <a:lnTo>
                    <a:pt x="146" y="679"/>
                  </a:lnTo>
                  <a:lnTo>
                    <a:pt x="148" y="683"/>
                  </a:lnTo>
                  <a:lnTo>
                    <a:pt x="150" y="687"/>
                  </a:lnTo>
                  <a:lnTo>
                    <a:pt x="152" y="690"/>
                  </a:lnTo>
                  <a:lnTo>
                    <a:pt x="154" y="694"/>
                  </a:lnTo>
                  <a:lnTo>
                    <a:pt x="156" y="697"/>
                  </a:lnTo>
                  <a:lnTo>
                    <a:pt x="158" y="700"/>
                  </a:lnTo>
                  <a:lnTo>
                    <a:pt x="160" y="703"/>
                  </a:lnTo>
                  <a:lnTo>
                    <a:pt x="162" y="706"/>
                  </a:lnTo>
                  <a:lnTo>
                    <a:pt x="164" y="709"/>
                  </a:lnTo>
                  <a:lnTo>
                    <a:pt x="166" y="712"/>
                  </a:lnTo>
                  <a:lnTo>
                    <a:pt x="168" y="715"/>
                  </a:lnTo>
                  <a:lnTo>
                    <a:pt x="170" y="717"/>
                  </a:lnTo>
                  <a:lnTo>
                    <a:pt x="172" y="720"/>
                  </a:lnTo>
                  <a:lnTo>
                    <a:pt x="174" y="722"/>
                  </a:lnTo>
                  <a:lnTo>
                    <a:pt x="176" y="724"/>
                  </a:lnTo>
                  <a:lnTo>
                    <a:pt x="178" y="726"/>
                  </a:lnTo>
                  <a:lnTo>
                    <a:pt x="180" y="728"/>
                  </a:lnTo>
                  <a:lnTo>
                    <a:pt x="182" y="730"/>
                  </a:lnTo>
                  <a:lnTo>
                    <a:pt x="184" y="731"/>
                  </a:lnTo>
                  <a:lnTo>
                    <a:pt x="186" y="733"/>
                  </a:lnTo>
                  <a:lnTo>
                    <a:pt x="188" y="734"/>
                  </a:lnTo>
                  <a:lnTo>
                    <a:pt x="190" y="736"/>
                  </a:lnTo>
                  <a:lnTo>
                    <a:pt x="192" y="737"/>
                  </a:lnTo>
                  <a:lnTo>
                    <a:pt x="194" y="738"/>
                  </a:lnTo>
                  <a:lnTo>
                    <a:pt x="196" y="739"/>
                  </a:lnTo>
                  <a:lnTo>
                    <a:pt x="198" y="740"/>
                  </a:lnTo>
                  <a:lnTo>
                    <a:pt x="200" y="740"/>
                  </a:lnTo>
                  <a:lnTo>
                    <a:pt x="202" y="741"/>
                  </a:lnTo>
                  <a:lnTo>
                    <a:pt x="204" y="742"/>
                  </a:lnTo>
                  <a:lnTo>
                    <a:pt x="206" y="742"/>
                  </a:lnTo>
                  <a:lnTo>
                    <a:pt x="208" y="742"/>
                  </a:lnTo>
                  <a:lnTo>
                    <a:pt x="210" y="742"/>
                  </a:lnTo>
                  <a:lnTo>
                    <a:pt x="212" y="742"/>
                  </a:lnTo>
                  <a:lnTo>
                    <a:pt x="214" y="742"/>
                  </a:lnTo>
                  <a:lnTo>
                    <a:pt x="216" y="742"/>
                  </a:lnTo>
                  <a:lnTo>
                    <a:pt x="218" y="741"/>
                  </a:lnTo>
                  <a:lnTo>
                    <a:pt x="220" y="741"/>
                  </a:lnTo>
                  <a:lnTo>
                    <a:pt x="222" y="740"/>
                  </a:lnTo>
                  <a:lnTo>
                    <a:pt x="224" y="739"/>
                  </a:lnTo>
                  <a:lnTo>
                    <a:pt x="226" y="739"/>
                  </a:lnTo>
                  <a:lnTo>
                    <a:pt x="228" y="738"/>
                  </a:lnTo>
                  <a:lnTo>
                    <a:pt x="230" y="736"/>
                  </a:lnTo>
                  <a:lnTo>
                    <a:pt x="232" y="735"/>
                  </a:lnTo>
                  <a:lnTo>
                    <a:pt x="234" y="734"/>
                  </a:lnTo>
                  <a:lnTo>
                    <a:pt x="236" y="732"/>
                  </a:lnTo>
                  <a:lnTo>
                    <a:pt x="238" y="731"/>
                  </a:lnTo>
                  <a:lnTo>
                    <a:pt x="240" y="729"/>
                  </a:lnTo>
                  <a:lnTo>
                    <a:pt x="242" y="727"/>
                  </a:lnTo>
                  <a:lnTo>
                    <a:pt x="244" y="725"/>
                  </a:lnTo>
                  <a:lnTo>
                    <a:pt x="246" y="723"/>
                  </a:lnTo>
                  <a:lnTo>
                    <a:pt x="248" y="721"/>
                  </a:lnTo>
                  <a:lnTo>
                    <a:pt x="250" y="719"/>
                  </a:lnTo>
                  <a:lnTo>
                    <a:pt x="252" y="716"/>
                  </a:lnTo>
                  <a:lnTo>
                    <a:pt x="254" y="714"/>
                  </a:lnTo>
                  <a:lnTo>
                    <a:pt x="256" y="711"/>
                  </a:lnTo>
                  <a:lnTo>
                    <a:pt x="258" y="708"/>
                  </a:lnTo>
                  <a:lnTo>
                    <a:pt x="260" y="705"/>
                  </a:lnTo>
                  <a:lnTo>
                    <a:pt x="262" y="702"/>
                  </a:lnTo>
                  <a:lnTo>
                    <a:pt x="264" y="699"/>
                  </a:lnTo>
                  <a:lnTo>
                    <a:pt x="266" y="696"/>
                  </a:lnTo>
                  <a:lnTo>
                    <a:pt x="268" y="692"/>
                  </a:lnTo>
                  <a:lnTo>
                    <a:pt x="270" y="689"/>
                  </a:lnTo>
                  <a:lnTo>
                    <a:pt x="272" y="685"/>
                  </a:lnTo>
                  <a:lnTo>
                    <a:pt x="274" y="681"/>
                  </a:lnTo>
                  <a:lnTo>
                    <a:pt x="276" y="677"/>
                  </a:lnTo>
                  <a:lnTo>
                    <a:pt x="278" y="673"/>
                  </a:lnTo>
                  <a:lnTo>
                    <a:pt x="280" y="669"/>
                  </a:lnTo>
                  <a:lnTo>
                    <a:pt x="282" y="665"/>
                  </a:lnTo>
                  <a:lnTo>
                    <a:pt x="284" y="661"/>
                  </a:lnTo>
                  <a:lnTo>
                    <a:pt x="286" y="656"/>
                  </a:lnTo>
                  <a:lnTo>
                    <a:pt x="288" y="651"/>
                  </a:lnTo>
                  <a:lnTo>
                    <a:pt x="290" y="647"/>
                  </a:lnTo>
                  <a:lnTo>
                    <a:pt x="292" y="642"/>
                  </a:lnTo>
                  <a:lnTo>
                    <a:pt x="294" y="637"/>
                  </a:lnTo>
                  <a:lnTo>
                    <a:pt x="296" y="632"/>
                  </a:lnTo>
                  <a:lnTo>
                    <a:pt x="298" y="626"/>
                  </a:lnTo>
                  <a:lnTo>
                    <a:pt x="300" y="621"/>
                  </a:lnTo>
                  <a:lnTo>
                    <a:pt x="302" y="616"/>
                  </a:lnTo>
                  <a:lnTo>
                    <a:pt x="304" y="610"/>
                  </a:lnTo>
                  <a:lnTo>
                    <a:pt x="306" y="604"/>
                  </a:lnTo>
                  <a:lnTo>
                    <a:pt x="308" y="598"/>
                  </a:lnTo>
                  <a:lnTo>
                    <a:pt x="310" y="593"/>
                  </a:lnTo>
                  <a:lnTo>
                    <a:pt x="312" y="586"/>
                  </a:lnTo>
                  <a:lnTo>
                    <a:pt x="314" y="580"/>
                  </a:lnTo>
                  <a:lnTo>
                    <a:pt x="316" y="574"/>
                  </a:lnTo>
                  <a:lnTo>
                    <a:pt x="318" y="567"/>
                  </a:lnTo>
                  <a:lnTo>
                    <a:pt x="320" y="561"/>
                  </a:lnTo>
                  <a:lnTo>
                    <a:pt x="322" y="554"/>
                  </a:lnTo>
                  <a:lnTo>
                    <a:pt x="324" y="547"/>
                  </a:lnTo>
                  <a:lnTo>
                    <a:pt x="326" y="541"/>
                  </a:lnTo>
                  <a:lnTo>
                    <a:pt x="328" y="533"/>
                  </a:lnTo>
                  <a:lnTo>
                    <a:pt x="330" y="526"/>
                  </a:lnTo>
                  <a:lnTo>
                    <a:pt x="332" y="519"/>
                  </a:lnTo>
                  <a:lnTo>
                    <a:pt x="334" y="512"/>
                  </a:lnTo>
                  <a:lnTo>
                    <a:pt x="336" y="504"/>
                  </a:lnTo>
                  <a:lnTo>
                    <a:pt x="338" y="496"/>
                  </a:lnTo>
                  <a:lnTo>
                    <a:pt x="340" y="489"/>
                  </a:lnTo>
                  <a:lnTo>
                    <a:pt x="342" y="481"/>
                  </a:lnTo>
                  <a:lnTo>
                    <a:pt x="344" y="473"/>
                  </a:lnTo>
                  <a:lnTo>
                    <a:pt x="346" y="465"/>
                  </a:lnTo>
                  <a:lnTo>
                    <a:pt x="348" y="456"/>
                  </a:lnTo>
                  <a:lnTo>
                    <a:pt x="350" y="448"/>
                  </a:lnTo>
                  <a:lnTo>
                    <a:pt x="352" y="439"/>
                  </a:lnTo>
                  <a:lnTo>
                    <a:pt x="354" y="431"/>
                  </a:lnTo>
                  <a:lnTo>
                    <a:pt x="356" y="422"/>
                  </a:lnTo>
                  <a:lnTo>
                    <a:pt x="358" y="413"/>
                  </a:lnTo>
                  <a:lnTo>
                    <a:pt x="360" y="404"/>
                  </a:lnTo>
                  <a:lnTo>
                    <a:pt x="362" y="395"/>
                  </a:lnTo>
                  <a:lnTo>
                    <a:pt x="364" y="386"/>
                  </a:lnTo>
                  <a:lnTo>
                    <a:pt x="366" y="377"/>
                  </a:lnTo>
                  <a:lnTo>
                    <a:pt x="368" y="367"/>
                  </a:lnTo>
                  <a:lnTo>
                    <a:pt x="370" y="358"/>
                  </a:lnTo>
                  <a:lnTo>
                    <a:pt x="372" y="348"/>
                  </a:lnTo>
                  <a:lnTo>
                    <a:pt x="374" y="338"/>
                  </a:lnTo>
                  <a:lnTo>
                    <a:pt x="376" y="328"/>
                  </a:lnTo>
                  <a:lnTo>
                    <a:pt x="378" y="318"/>
                  </a:lnTo>
                  <a:lnTo>
                    <a:pt x="380" y="308"/>
                  </a:lnTo>
                  <a:lnTo>
                    <a:pt x="382" y="297"/>
                  </a:lnTo>
                  <a:lnTo>
                    <a:pt x="384" y="287"/>
                  </a:lnTo>
                  <a:lnTo>
                    <a:pt x="386" y="276"/>
                  </a:lnTo>
                  <a:lnTo>
                    <a:pt x="388" y="266"/>
                  </a:lnTo>
                  <a:lnTo>
                    <a:pt x="390" y="255"/>
                  </a:lnTo>
                  <a:lnTo>
                    <a:pt x="392" y="244"/>
                  </a:lnTo>
                  <a:lnTo>
                    <a:pt x="394" y="233"/>
                  </a:lnTo>
                  <a:lnTo>
                    <a:pt x="396" y="222"/>
                  </a:lnTo>
                  <a:lnTo>
                    <a:pt x="398" y="211"/>
                  </a:lnTo>
                  <a:lnTo>
                    <a:pt x="400" y="199"/>
                  </a:lnTo>
                  <a:lnTo>
                    <a:pt x="402" y="188"/>
                  </a:lnTo>
                  <a:lnTo>
                    <a:pt x="404" y="176"/>
                  </a:lnTo>
                  <a:lnTo>
                    <a:pt x="406" y="164"/>
                  </a:lnTo>
                  <a:lnTo>
                    <a:pt x="408" y="152"/>
                  </a:lnTo>
                  <a:lnTo>
                    <a:pt x="410" y="140"/>
                  </a:lnTo>
                  <a:lnTo>
                    <a:pt x="412" y="128"/>
                  </a:lnTo>
                  <a:lnTo>
                    <a:pt x="414" y="116"/>
                  </a:lnTo>
                  <a:lnTo>
                    <a:pt x="416" y="104"/>
                  </a:lnTo>
                  <a:lnTo>
                    <a:pt x="418" y="91"/>
                  </a:lnTo>
                  <a:lnTo>
                    <a:pt x="420" y="78"/>
                  </a:lnTo>
                  <a:lnTo>
                    <a:pt x="422" y="66"/>
                  </a:lnTo>
                  <a:lnTo>
                    <a:pt x="424" y="53"/>
                  </a:lnTo>
                  <a:lnTo>
                    <a:pt x="426" y="40"/>
                  </a:lnTo>
                  <a:lnTo>
                    <a:pt x="428" y="27"/>
                  </a:lnTo>
                  <a:lnTo>
                    <a:pt x="430" y="14"/>
                  </a:lnTo>
                  <a:lnTo>
                    <a:pt x="432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B4D93A78-A112-4652-A0E3-CE7F2FF9996C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478626" y="3646826"/>
            <a:ext cx="3160972" cy="14548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0464BD-14ED-4038-8227-78F45213EFD1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448152" y="3645556"/>
            <a:ext cx="3234919" cy="1491274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A488CDDA-93B0-4593-901D-83160A9416B4}"/>
              </a:ext>
            </a:extLst>
          </p:cNvPr>
          <p:cNvSpPr txBox="1"/>
          <p:nvPr/>
        </p:nvSpPr>
        <p:spPr>
          <a:xfrm>
            <a:off x="7865802" y="5151282"/>
            <a:ext cx="1306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Domain:</a:t>
            </a:r>
            <a:br>
              <a:rPr lang="en-CA" dirty="0"/>
            </a:br>
            <a:r>
              <a:rPr lang="en-CA" dirty="0"/>
              <a:t> </a:t>
            </a:r>
          </a:p>
          <a:p>
            <a:r>
              <a:rPr lang="en-CA" dirty="0"/>
              <a:t>Range:</a:t>
            </a:r>
          </a:p>
        </p:txBody>
      </p:sp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A6E033DE-8FD1-4D18-AD64-3208CE5DE0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2976583"/>
              </p:ext>
            </p:extLst>
          </p:nvPr>
        </p:nvGraphicFramePr>
        <p:xfrm>
          <a:off x="8953818" y="5184415"/>
          <a:ext cx="1222375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660240" imgH="177480" progId="Equation.DSMT4">
                  <p:embed/>
                </p:oleObj>
              </mc:Choice>
              <mc:Fallback>
                <p:oleObj name="Equation" r:id="rId32" imgW="660240" imgH="177480" progId="Equation.DSMT4">
                  <p:embed/>
                  <p:pic>
                    <p:nvPicPr>
                      <p:cNvPr id="48" name="Object 47">
                        <a:extLst>
                          <a:ext uri="{FF2B5EF4-FFF2-40B4-BE49-F238E27FC236}">
                            <a16:creationId xmlns:a16="http://schemas.microsoft.com/office/drawing/2014/main" id="{A6E033DE-8FD1-4D18-AD64-3208CE5DE0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8953818" y="5184415"/>
                        <a:ext cx="1222375" cy="328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>
            <a:extLst>
              <a:ext uri="{FF2B5EF4-FFF2-40B4-BE49-F238E27FC236}">
                <a16:creationId xmlns:a16="http://schemas.microsoft.com/office/drawing/2014/main" id="{92A593F5-1CEC-46F5-80B8-1902C47723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202599"/>
              </p:ext>
            </p:extLst>
          </p:nvPr>
        </p:nvGraphicFramePr>
        <p:xfrm>
          <a:off x="8953818" y="5756284"/>
          <a:ext cx="127000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685800" imgH="203040" progId="Equation.DSMT4">
                  <p:embed/>
                </p:oleObj>
              </mc:Choice>
              <mc:Fallback>
                <p:oleObj name="Equation" r:id="rId34" imgW="685800" imgH="203040" progId="Equation.DSMT4">
                  <p:embed/>
                  <p:pic>
                    <p:nvPicPr>
                      <p:cNvPr id="53" name="Object 52">
                        <a:extLst>
                          <a:ext uri="{FF2B5EF4-FFF2-40B4-BE49-F238E27FC236}">
                            <a16:creationId xmlns:a16="http://schemas.microsoft.com/office/drawing/2014/main" id="{92A593F5-1CEC-46F5-80B8-1902C47723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8953818" y="5756284"/>
                        <a:ext cx="1270000" cy="376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27197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35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119" grpId="0" animBg="1"/>
      <p:bldP spid="121" grpId="0" animBg="1"/>
      <p:bldP spid="35" grpId="0" animBg="1"/>
      <p:bldP spid="8" grpId="0" animBg="1"/>
      <p:bldP spid="9" grpId="0"/>
      <p:bldP spid="49" grpId="0" animBg="1"/>
      <p:bldP spid="50" grpId="0"/>
      <p:bldP spid="51" grpId="0"/>
      <p:bldP spid="30" grpId="0"/>
      <p:bldP spid="116" grpId="0" animBg="1"/>
      <p:bldP spid="118" grpId="0" animBg="1"/>
      <p:bldP spid="37" grpId="0"/>
      <p:bldP spid="4" grpId="0"/>
      <p:bldP spid="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EF964B-CC7B-4890-A3F4-9EE1D6F6C27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538480" y="788281"/>
                <a:ext cx="9832790" cy="3157188"/>
              </a:xfrm>
            </p:spPr>
            <p:txBody>
              <a:bodyPr>
                <a:normAutofit/>
              </a:bodyPr>
              <a:lstStyle/>
              <a:p>
                <a:r>
                  <a:rPr lang="en-CA" sz="2100" dirty="0"/>
                  <a:t>Note: There are two transformations here</a:t>
                </a:r>
              </a:p>
              <a:p>
                <a14:m>
                  <m:oMath xmlns:m="http://schemas.openxmlformats.org/officeDocument/2006/math">
                    <m:r>
                      <a:rPr lang="en-CA" sz="21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d>
                      <m:dPr>
                        <m:begChr m:val="|"/>
                        <m:endChr m:val="|"/>
                        <m:ctrlPr>
                          <a:rPr lang="en-CA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CA" sz="2100" dirty="0"/>
                  <a:t> will remove anything left of the x-axis b/c it won’t satisfy the new equation anymore</a:t>
                </a:r>
              </a:p>
              <a:p>
                <a14:m>
                  <m:oMath xmlns:m="http://schemas.openxmlformats.org/officeDocument/2006/math">
                    <m:r>
                      <a:rPr lang="en-CA" sz="21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d>
                      <m:dPr>
                        <m:begChr m:val="|"/>
                        <m:endChr m:val="|"/>
                        <m:ctrlPr>
                          <a:rPr lang="en-CA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CA" sz="2100" dirty="0"/>
                  <a:t> will remove anything under the y-axis b/c it won’t satisfy the new equation anymore</a:t>
                </a:r>
              </a:p>
              <a:p>
                <a:r>
                  <a:rPr lang="en-CA" sz="2100" dirty="0"/>
                  <a:t>This means the only part that remains is in Quadrant 1</a:t>
                </a:r>
              </a:p>
              <a:p>
                <a:r>
                  <a:rPr lang="en-CA" sz="2100" dirty="0"/>
                  <a:t>The piece in Q1 will be reflected over both “X” &amp; “Y” and duplicated over</a:t>
                </a:r>
              </a:p>
              <a:p>
                <a:endParaRPr lang="en-CA" sz="21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EF964B-CC7B-4890-A3F4-9EE1D6F6C2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538480" y="788281"/>
                <a:ext cx="9832790" cy="3157188"/>
              </a:xfrm>
              <a:blipFill>
                <a:blip r:embed="rId4"/>
                <a:stretch>
                  <a:fillRect l="-186" t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ABF0976-75E0-41F7-B595-A8CEFAAED2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5699841"/>
              </p:ext>
            </p:extLst>
          </p:nvPr>
        </p:nvGraphicFramePr>
        <p:xfrm>
          <a:off x="1728789" y="325439"/>
          <a:ext cx="377983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095200" imgH="279360" progId="Equation.DSMT4">
                  <p:embed/>
                </p:oleObj>
              </mc:Choice>
              <mc:Fallback>
                <p:oleObj name="Equation" r:id="rId5" imgW="2095200" imgH="2793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ABF0976-75E0-41F7-B595-A8CEFAAED2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8789" y="325439"/>
                        <a:ext cx="3779837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C53AAC2-3413-43F7-820F-F44BD3AC04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5938" y="3945470"/>
            <a:ext cx="3168352" cy="2852645"/>
          </a:xfrm>
          <a:prstGeom prst="rect">
            <a:avLst/>
          </a:prstGeom>
        </p:spPr>
      </p:pic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443B2F74-3DF6-4347-8B51-E5078C2402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3768929"/>
              </p:ext>
            </p:extLst>
          </p:nvPr>
        </p:nvGraphicFramePr>
        <p:xfrm>
          <a:off x="5753043" y="371475"/>
          <a:ext cx="3897313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58920" imgH="253800" progId="Equation.DSMT4">
                  <p:embed/>
                </p:oleObj>
              </mc:Choice>
              <mc:Fallback>
                <p:oleObj name="Equation" r:id="rId8" imgW="2158920" imgH="25380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443B2F74-3DF6-4347-8B51-E5078C2402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753043" y="371475"/>
                        <a:ext cx="3897313" cy="458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09115D4-027B-4308-9999-266E17E61E2F}"/>
              </a:ext>
            </a:extLst>
          </p:cNvPr>
          <p:cNvSpPr/>
          <p:nvPr/>
        </p:nvSpPr>
        <p:spPr>
          <a:xfrm>
            <a:off x="2579092" y="4979592"/>
            <a:ext cx="797842" cy="392199"/>
          </a:xfrm>
          <a:custGeom>
            <a:avLst/>
            <a:gdLst>
              <a:gd name="connsiteX0" fmla="*/ 6773 w 812800"/>
              <a:gd name="connsiteY0" fmla="*/ 406400 h 406400"/>
              <a:gd name="connsiteX1" fmla="*/ 0 w 812800"/>
              <a:gd name="connsiteY1" fmla="*/ 0 h 406400"/>
              <a:gd name="connsiteX2" fmla="*/ 806026 w 812800"/>
              <a:gd name="connsiteY2" fmla="*/ 20320 h 406400"/>
              <a:gd name="connsiteX3" fmla="*/ 812800 w 812800"/>
              <a:gd name="connsiteY3" fmla="*/ 399627 h 406400"/>
              <a:gd name="connsiteX4" fmla="*/ 6773 w 812800"/>
              <a:gd name="connsiteY4" fmla="*/ 406400 h 406400"/>
              <a:gd name="connsiteX0" fmla="*/ 6773 w 812800"/>
              <a:gd name="connsiteY0" fmla="*/ 410214 h 410214"/>
              <a:gd name="connsiteX1" fmla="*/ 0 w 812800"/>
              <a:gd name="connsiteY1" fmla="*/ 3814 h 410214"/>
              <a:gd name="connsiteX2" fmla="*/ 806026 w 812800"/>
              <a:gd name="connsiteY2" fmla="*/ 0 h 410214"/>
              <a:gd name="connsiteX3" fmla="*/ 812800 w 812800"/>
              <a:gd name="connsiteY3" fmla="*/ 403441 h 410214"/>
              <a:gd name="connsiteX4" fmla="*/ 6773 w 812800"/>
              <a:gd name="connsiteY4" fmla="*/ 410214 h 41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00" h="410214">
                <a:moveTo>
                  <a:pt x="6773" y="410214"/>
                </a:moveTo>
                <a:lnTo>
                  <a:pt x="0" y="3814"/>
                </a:lnTo>
                <a:lnTo>
                  <a:pt x="806026" y="0"/>
                </a:lnTo>
                <a:lnTo>
                  <a:pt x="812800" y="403441"/>
                </a:lnTo>
                <a:lnTo>
                  <a:pt x="6773" y="410214"/>
                </a:lnTo>
                <a:close/>
              </a:path>
            </a:pathLst>
          </a:custGeom>
          <a:solidFill>
            <a:srgbClr val="FFFF0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254DEE75-555C-4D9F-B747-66F9A6008485}"/>
              </a:ext>
            </a:extLst>
          </p:cNvPr>
          <p:cNvSpPr/>
          <p:nvPr/>
        </p:nvSpPr>
        <p:spPr>
          <a:xfrm>
            <a:off x="2579092" y="5371791"/>
            <a:ext cx="797842" cy="392200"/>
          </a:xfrm>
          <a:custGeom>
            <a:avLst/>
            <a:gdLst>
              <a:gd name="connsiteX0" fmla="*/ 6773 w 812800"/>
              <a:gd name="connsiteY0" fmla="*/ 406400 h 406400"/>
              <a:gd name="connsiteX1" fmla="*/ 0 w 812800"/>
              <a:gd name="connsiteY1" fmla="*/ 0 h 406400"/>
              <a:gd name="connsiteX2" fmla="*/ 806026 w 812800"/>
              <a:gd name="connsiteY2" fmla="*/ 20320 h 406400"/>
              <a:gd name="connsiteX3" fmla="*/ 812800 w 812800"/>
              <a:gd name="connsiteY3" fmla="*/ 399627 h 406400"/>
              <a:gd name="connsiteX4" fmla="*/ 6773 w 812800"/>
              <a:gd name="connsiteY4" fmla="*/ 406400 h 406400"/>
              <a:gd name="connsiteX0" fmla="*/ 6773 w 812800"/>
              <a:gd name="connsiteY0" fmla="*/ 412895 h 412895"/>
              <a:gd name="connsiteX1" fmla="*/ 0 w 812800"/>
              <a:gd name="connsiteY1" fmla="*/ 6495 h 412895"/>
              <a:gd name="connsiteX2" fmla="*/ 811389 w 812800"/>
              <a:gd name="connsiteY2" fmla="*/ 0 h 412895"/>
              <a:gd name="connsiteX3" fmla="*/ 812800 w 812800"/>
              <a:gd name="connsiteY3" fmla="*/ 406122 h 412895"/>
              <a:gd name="connsiteX4" fmla="*/ 6773 w 812800"/>
              <a:gd name="connsiteY4" fmla="*/ 412895 h 41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00" h="412895">
                <a:moveTo>
                  <a:pt x="6773" y="412895"/>
                </a:moveTo>
                <a:lnTo>
                  <a:pt x="0" y="6495"/>
                </a:lnTo>
                <a:lnTo>
                  <a:pt x="811389" y="0"/>
                </a:lnTo>
                <a:cubicBezTo>
                  <a:pt x="811859" y="135374"/>
                  <a:pt x="812330" y="270748"/>
                  <a:pt x="812800" y="406122"/>
                </a:cubicBezTo>
                <a:lnTo>
                  <a:pt x="6773" y="412895"/>
                </a:lnTo>
                <a:close/>
              </a:path>
            </a:pathLst>
          </a:custGeom>
          <a:solidFill>
            <a:srgbClr val="FF000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02F1D74-BA64-41E2-8E99-FD90956BF25A}"/>
              </a:ext>
            </a:extLst>
          </p:cNvPr>
          <p:cNvSpPr/>
          <p:nvPr/>
        </p:nvSpPr>
        <p:spPr>
          <a:xfrm>
            <a:off x="3376935" y="4588786"/>
            <a:ext cx="1166461" cy="783005"/>
          </a:xfrm>
          <a:custGeom>
            <a:avLst/>
            <a:gdLst>
              <a:gd name="connsiteX0" fmla="*/ 1177189 w 1177189"/>
              <a:gd name="connsiteY0" fmla="*/ 783005 h 783005"/>
              <a:gd name="connsiteX1" fmla="*/ 0 w 1177189"/>
              <a:gd name="connsiteY1" fmla="*/ 777642 h 783005"/>
              <a:gd name="connsiteX2" fmla="*/ 0 w 1177189"/>
              <a:gd name="connsiteY2" fmla="*/ 391503 h 783005"/>
              <a:gd name="connsiteX3" fmla="*/ 394184 w 1177189"/>
              <a:gd name="connsiteY3" fmla="*/ 399547 h 783005"/>
              <a:gd name="connsiteX4" fmla="*/ 396865 w 1177189"/>
              <a:gd name="connsiteY4" fmla="*/ 0 h 783005"/>
              <a:gd name="connsiteX5" fmla="*/ 1177189 w 1177189"/>
              <a:gd name="connsiteY5" fmla="*/ 783005 h 783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7189" h="783005">
                <a:moveTo>
                  <a:pt x="1177189" y="783005"/>
                </a:moveTo>
                <a:lnTo>
                  <a:pt x="0" y="777642"/>
                </a:lnTo>
                <a:lnTo>
                  <a:pt x="0" y="391503"/>
                </a:lnTo>
                <a:lnTo>
                  <a:pt x="394184" y="399547"/>
                </a:lnTo>
                <a:cubicBezTo>
                  <a:pt x="395078" y="266365"/>
                  <a:pt x="395971" y="133182"/>
                  <a:pt x="396865" y="0"/>
                </a:cubicBezTo>
                <a:lnTo>
                  <a:pt x="1177189" y="783005"/>
                </a:lnTo>
                <a:close/>
              </a:path>
            </a:pathLst>
          </a:custGeom>
          <a:solidFill>
            <a:srgbClr val="00B05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B28590D-BAE5-4291-A6CC-EE4E9A5DEFBE}"/>
              </a:ext>
            </a:extLst>
          </p:cNvPr>
          <p:cNvSpPr/>
          <p:nvPr/>
        </p:nvSpPr>
        <p:spPr>
          <a:xfrm>
            <a:off x="3376934" y="5371791"/>
            <a:ext cx="1174508" cy="783006"/>
          </a:xfrm>
          <a:custGeom>
            <a:avLst/>
            <a:gdLst>
              <a:gd name="connsiteX0" fmla="*/ 0 w 1174508"/>
              <a:gd name="connsiteY0" fmla="*/ 5363 h 817865"/>
              <a:gd name="connsiteX1" fmla="*/ 0 w 1174508"/>
              <a:gd name="connsiteY1" fmla="*/ 5363 h 817865"/>
              <a:gd name="connsiteX2" fmla="*/ 2681 w 1174508"/>
              <a:gd name="connsiteY2" fmla="*/ 415636 h 817865"/>
              <a:gd name="connsiteX3" fmla="*/ 2681 w 1174508"/>
              <a:gd name="connsiteY3" fmla="*/ 394184 h 817865"/>
              <a:gd name="connsiteX4" fmla="*/ 2681 w 1174508"/>
              <a:gd name="connsiteY4" fmla="*/ 394184 h 817865"/>
              <a:gd name="connsiteX5" fmla="*/ 380776 w 1174508"/>
              <a:gd name="connsiteY5" fmla="*/ 399547 h 817865"/>
              <a:gd name="connsiteX6" fmla="*/ 777642 w 1174508"/>
              <a:gd name="connsiteY6" fmla="*/ 817865 h 817865"/>
              <a:gd name="connsiteX7" fmla="*/ 1174508 w 1174508"/>
              <a:gd name="connsiteY7" fmla="*/ 0 h 817865"/>
              <a:gd name="connsiteX8" fmla="*/ 0 w 1174508"/>
              <a:gd name="connsiteY8" fmla="*/ 5363 h 81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4508" h="817865">
                <a:moveTo>
                  <a:pt x="0" y="5363"/>
                </a:moveTo>
                <a:lnTo>
                  <a:pt x="0" y="5363"/>
                </a:lnTo>
                <a:cubicBezTo>
                  <a:pt x="894" y="142121"/>
                  <a:pt x="1738" y="278879"/>
                  <a:pt x="2681" y="415636"/>
                </a:cubicBezTo>
                <a:cubicBezTo>
                  <a:pt x="2730" y="422786"/>
                  <a:pt x="2681" y="401335"/>
                  <a:pt x="2681" y="394184"/>
                </a:cubicBezTo>
                <a:lnTo>
                  <a:pt x="2681" y="394184"/>
                </a:lnTo>
                <a:lnTo>
                  <a:pt x="380776" y="399547"/>
                </a:lnTo>
                <a:lnTo>
                  <a:pt x="777642" y="817865"/>
                </a:lnTo>
                <a:lnTo>
                  <a:pt x="1174508" y="0"/>
                </a:lnTo>
                <a:lnTo>
                  <a:pt x="0" y="5363"/>
                </a:lnTo>
                <a:close/>
              </a:path>
            </a:pathLst>
          </a:custGeom>
          <a:solidFill>
            <a:srgbClr val="00B0F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5999989A-40B0-453E-8722-CFE4B58C76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7597060"/>
              </p:ext>
            </p:extLst>
          </p:nvPr>
        </p:nvGraphicFramePr>
        <p:xfrm>
          <a:off x="1877877" y="4158943"/>
          <a:ext cx="1100137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09480" imgH="253800" progId="Equation.DSMT4">
                  <p:embed/>
                </p:oleObj>
              </mc:Choice>
              <mc:Fallback>
                <p:oleObj name="Equation" r:id="rId10" imgW="609480" imgH="25380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5999989A-40B0-453E-8722-CFE4B58C76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877877" y="4158943"/>
                        <a:ext cx="1100137" cy="458787"/>
                      </a:xfrm>
                      <a:prstGeom prst="rect">
                        <a:avLst/>
                      </a:prstGeom>
                      <a:solidFill>
                        <a:schemeClr val="bg1">
                          <a:alpha val="31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0E605EE-19F2-4F07-8B9F-81EE19855A56}"/>
              </a:ext>
            </a:extLst>
          </p:cNvPr>
          <p:cNvSpPr/>
          <p:nvPr/>
        </p:nvSpPr>
        <p:spPr>
          <a:xfrm flipV="1">
            <a:off x="3376934" y="5371094"/>
            <a:ext cx="1166461" cy="783005"/>
          </a:xfrm>
          <a:custGeom>
            <a:avLst/>
            <a:gdLst>
              <a:gd name="connsiteX0" fmla="*/ 1177189 w 1177189"/>
              <a:gd name="connsiteY0" fmla="*/ 783005 h 783005"/>
              <a:gd name="connsiteX1" fmla="*/ 0 w 1177189"/>
              <a:gd name="connsiteY1" fmla="*/ 777642 h 783005"/>
              <a:gd name="connsiteX2" fmla="*/ 0 w 1177189"/>
              <a:gd name="connsiteY2" fmla="*/ 391503 h 783005"/>
              <a:gd name="connsiteX3" fmla="*/ 394184 w 1177189"/>
              <a:gd name="connsiteY3" fmla="*/ 399547 h 783005"/>
              <a:gd name="connsiteX4" fmla="*/ 396865 w 1177189"/>
              <a:gd name="connsiteY4" fmla="*/ 0 h 783005"/>
              <a:gd name="connsiteX5" fmla="*/ 1177189 w 1177189"/>
              <a:gd name="connsiteY5" fmla="*/ 783005 h 783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7189" h="783005">
                <a:moveTo>
                  <a:pt x="1177189" y="783005"/>
                </a:moveTo>
                <a:lnTo>
                  <a:pt x="0" y="777642"/>
                </a:lnTo>
                <a:lnTo>
                  <a:pt x="0" y="391503"/>
                </a:lnTo>
                <a:lnTo>
                  <a:pt x="394184" y="399547"/>
                </a:lnTo>
                <a:cubicBezTo>
                  <a:pt x="395078" y="266365"/>
                  <a:pt x="395971" y="133182"/>
                  <a:pt x="396865" y="0"/>
                </a:cubicBezTo>
                <a:lnTo>
                  <a:pt x="1177189" y="783005"/>
                </a:lnTo>
                <a:close/>
              </a:path>
            </a:pathLst>
          </a:custGeom>
          <a:solidFill>
            <a:srgbClr val="00B05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8ACC991F-FF86-4FA2-AF60-1795569207EF}"/>
              </a:ext>
            </a:extLst>
          </p:cNvPr>
          <p:cNvSpPr/>
          <p:nvPr/>
        </p:nvSpPr>
        <p:spPr>
          <a:xfrm flipH="1">
            <a:off x="2210472" y="4587390"/>
            <a:ext cx="1166461" cy="783005"/>
          </a:xfrm>
          <a:custGeom>
            <a:avLst/>
            <a:gdLst>
              <a:gd name="connsiteX0" fmla="*/ 1177189 w 1177189"/>
              <a:gd name="connsiteY0" fmla="*/ 783005 h 783005"/>
              <a:gd name="connsiteX1" fmla="*/ 0 w 1177189"/>
              <a:gd name="connsiteY1" fmla="*/ 777642 h 783005"/>
              <a:gd name="connsiteX2" fmla="*/ 0 w 1177189"/>
              <a:gd name="connsiteY2" fmla="*/ 391503 h 783005"/>
              <a:gd name="connsiteX3" fmla="*/ 394184 w 1177189"/>
              <a:gd name="connsiteY3" fmla="*/ 399547 h 783005"/>
              <a:gd name="connsiteX4" fmla="*/ 396865 w 1177189"/>
              <a:gd name="connsiteY4" fmla="*/ 0 h 783005"/>
              <a:gd name="connsiteX5" fmla="*/ 1177189 w 1177189"/>
              <a:gd name="connsiteY5" fmla="*/ 783005 h 783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7189" h="783005">
                <a:moveTo>
                  <a:pt x="1177189" y="783005"/>
                </a:moveTo>
                <a:lnTo>
                  <a:pt x="0" y="777642"/>
                </a:lnTo>
                <a:lnTo>
                  <a:pt x="0" y="391503"/>
                </a:lnTo>
                <a:lnTo>
                  <a:pt x="394184" y="399547"/>
                </a:lnTo>
                <a:cubicBezTo>
                  <a:pt x="395078" y="266365"/>
                  <a:pt x="395971" y="133182"/>
                  <a:pt x="396865" y="0"/>
                </a:cubicBezTo>
                <a:lnTo>
                  <a:pt x="1177189" y="783005"/>
                </a:lnTo>
                <a:close/>
              </a:path>
            </a:pathLst>
          </a:custGeom>
          <a:solidFill>
            <a:srgbClr val="00B05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72672782-8727-4044-9675-79B4AFFBDDA0}"/>
              </a:ext>
            </a:extLst>
          </p:cNvPr>
          <p:cNvSpPr/>
          <p:nvPr/>
        </p:nvSpPr>
        <p:spPr>
          <a:xfrm flipH="1" flipV="1">
            <a:off x="2210471" y="5369698"/>
            <a:ext cx="1166461" cy="783005"/>
          </a:xfrm>
          <a:custGeom>
            <a:avLst/>
            <a:gdLst>
              <a:gd name="connsiteX0" fmla="*/ 1177189 w 1177189"/>
              <a:gd name="connsiteY0" fmla="*/ 783005 h 783005"/>
              <a:gd name="connsiteX1" fmla="*/ 0 w 1177189"/>
              <a:gd name="connsiteY1" fmla="*/ 777642 h 783005"/>
              <a:gd name="connsiteX2" fmla="*/ 0 w 1177189"/>
              <a:gd name="connsiteY2" fmla="*/ 391503 h 783005"/>
              <a:gd name="connsiteX3" fmla="*/ 394184 w 1177189"/>
              <a:gd name="connsiteY3" fmla="*/ 399547 h 783005"/>
              <a:gd name="connsiteX4" fmla="*/ 396865 w 1177189"/>
              <a:gd name="connsiteY4" fmla="*/ 0 h 783005"/>
              <a:gd name="connsiteX5" fmla="*/ 1177189 w 1177189"/>
              <a:gd name="connsiteY5" fmla="*/ 783005 h 783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7189" h="783005">
                <a:moveTo>
                  <a:pt x="1177189" y="783005"/>
                </a:moveTo>
                <a:lnTo>
                  <a:pt x="0" y="777642"/>
                </a:lnTo>
                <a:lnTo>
                  <a:pt x="0" y="391503"/>
                </a:lnTo>
                <a:lnTo>
                  <a:pt x="394184" y="399547"/>
                </a:lnTo>
                <a:cubicBezTo>
                  <a:pt x="395078" y="266365"/>
                  <a:pt x="395971" y="133182"/>
                  <a:pt x="396865" y="0"/>
                </a:cubicBezTo>
                <a:lnTo>
                  <a:pt x="1177189" y="783005"/>
                </a:lnTo>
                <a:close/>
              </a:path>
            </a:pathLst>
          </a:custGeom>
          <a:solidFill>
            <a:srgbClr val="00B05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93DABFFD-C675-4F97-8501-A28902DA13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695097"/>
              </p:ext>
            </p:extLst>
          </p:nvPr>
        </p:nvGraphicFramePr>
        <p:xfrm>
          <a:off x="1821994" y="4135050"/>
          <a:ext cx="128428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11000" imgH="279360" progId="Equation.DSMT4">
                  <p:embed/>
                </p:oleObj>
              </mc:Choice>
              <mc:Fallback>
                <p:oleObj name="Equation" r:id="rId12" imgW="711000" imgH="27936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93DABFFD-C675-4F97-8501-A28902DA13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821994" y="4135050"/>
                        <a:ext cx="1284288" cy="504825"/>
                      </a:xfrm>
                      <a:prstGeom prst="rect">
                        <a:avLst/>
                      </a:prstGeom>
                      <a:solidFill>
                        <a:schemeClr val="bg1">
                          <a:alpha val="31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84084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5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repeatCount="4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 animBg="1"/>
      <p:bldP spid="26" grpId="1" animBg="1"/>
      <p:bldP spid="26" grpId="2" animBg="1"/>
      <p:bldP spid="26" grpId="3" animBg="1"/>
      <p:bldP spid="29" grpId="0" animBg="1"/>
      <p:bldP spid="29" grpId="1" animBg="1"/>
      <p:bldP spid="31" grpId="0" animBg="1"/>
      <p:bldP spid="32" grpId="0" animBg="1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17AEB-3F74-4567-A9CB-96CEF65D9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014" y="274639"/>
            <a:ext cx="8696959" cy="402695"/>
          </a:xfrm>
        </p:spPr>
        <p:txBody>
          <a:bodyPr>
            <a:normAutofit fontScale="90000"/>
          </a:bodyPr>
          <a:lstStyle/>
          <a:p>
            <a:r>
              <a:rPr lang="en-CA" sz="2500" dirty="0"/>
              <a:t>Ex: Match each equation with the corresponding graph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C473A5E-C9CA-4125-977F-7FDC65F1C5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862762"/>
              </p:ext>
            </p:extLst>
          </p:nvPr>
        </p:nvGraphicFramePr>
        <p:xfrm>
          <a:off x="1842688" y="809519"/>
          <a:ext cx="1571072" cy="490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12520" imgH="253800" progId="Equation.DSMT4">
                  <p:embed/>
                </p:oleObj>
              </mc:Choice>
              <mc:Fallback>
                <p:oleObj name="Equation" r:id="rId4" imgW="812520" imgH="2538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7C473A5E-C9CA-4125-977F-7FDC65F1C5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42688" y="809519"/>
                        <a:ext cx="1571072" cy="490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719D38C-5BF8-4D28-BDDC-A0589E7EDE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6016843"/>
              </p:ext>
            </p:extLst>
          </p:nvPr>
        </p:nvGraphicFramePr>
        <p:xfrm>
          <a:off x="3873924" y="785813"/>
          <a:ext cx="225901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68200" imgH="279360" progId="Equation.DSMT4">
                  <p:embed/>
                </p:oleObj>
              </mc:Choice>
              <mc:Fallback>
                <p:oleObj name="Equation" r:id="rId6" imgW="1168200" imgH="2793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719D38C-5BF8-4D28-BDDC-A0589E7EDE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73924" y="785813"/>
                        <a:ext cx="2259013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40823B2-9BD3-4FEF-979F-92A3F0CFA7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9513848"/>
              </p:ext>
            </p:extLst>
          </p:nvPr>
        </p:nvGraphicFramePr>
        <p:xfrm>
          <a:off x="6671787" y="809519"/>
          <a:ext cx="1793875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27000" imgH="291960" progId="Equation.DSMT4">
                  <p:embed/>
                </p:oleObj>
              </mc:Choice>
              <mc:Fallback>
                <p:oleObj name="Equation" r:id="rId8" imgW="927000" imgH="2919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740823B2-9BD3-4FEF-979F-92A3F0CFA7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671787" y="809519"/>
                        <a:ext cx="1793875" cy="563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B6B03E1-95F5-4322-8D11-CB8E8A12F4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9794305"/>
              </p:ext>
            </p:extLst>
          </p:nvPr>
        </p:nvGraphicFramePr>
        <p:xfrm>
          <a:off x="8896138" y="846032"/>
          <a:ext cx="152400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87320" imgH="253800" progId="Equation.DSMT4">
                  <p:embed/>
                </p:oleObj>
              </mc:Choice>
              <mc:Fallback>
                <p:oleObj name="Equation" r:id="rId10" imgW="787320" imgH="2538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B6B03E1-95F5-4322-8D11-CB8E8A12F4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896138" y="846032"/>
                        <a:ext cx="1524000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0" name="Picture 109">
            <a:extLst>
              <a:ext uri="{FF2B5EF4-FFF2-40B4-BE49-F238E27FC236}">
                <a16:creationId xmlns:a16="http://schemas.microsoft.com/office/drawing/2014/main" id="{85328DE0-B5CC-452F-8B8D-E8C24333C24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66591" y="2051478"/>
            <a:ext cx="1882058" cy="1474516"/>
          </a:xfrm>
          <a:prstGeom prst="rect">
            <a:avLst/>
          </a:prstGeom>
        </p:spPr>
      </p:pic>
      <p:pic>
        <p:nvPicPr>
          <p:cNvPr id="203" name="Picture 202">
            <a:extLst>
              <a:ext uri="{FF2B5EF4-FFF2-40B4-BE49-F238E27FC236}">
                <a16:creationId xmlns:a16="http://schemas.microsoft.com/office/drawing/2014/main" id="{8AED6313-1E86-416F-A35B-67520320356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83668" y="2043874"/>
            <a:ext cx="1747612" cy="1501490"/>
          </a:xfrm>
          <a:prstGeom prst="rect">
            <a:avLst/>
          </a:prstGeom>
        </p:spPr>
      </p:pic>
      <p:pic>
        <p:nvPicPr>
          <p:cNvPr id="296" name="Picture 295">
            <a:extLst>
              <a:ext uri="{FF2B5EF4-FFF2-40B4-BE49-F238E27FC236}">
                <a16:creationId xmlns:a16="http://schemas.microsoft.com/office/drawing/2014/main" id="{0277900B-8629-40B3-9563-2387CC5A79F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77968" y="3635623"/>
            <a:ext cx="2190870" cy="1361980"/>
          </a:xfrm>
          <a:prstGeom prst="rect">
            <a:avLst/>
          </a:prstGeom>
        </p:spPr>
      </p:pic>
      <p:pic>
        <p:nvPicPr>
          <p:cNvPr id="396" name="Picture 395">
            <a:extLst>
              <a:ext uri="{FF2B5EF4-FFF2-40B4-BE49-F238E27FC236}">
                <a16:creationId xmlns:a16="http://schemas.microsoft.com/office/drawing/2014/main" id="{9B3FB9F8-BEC2-4F17-9CC3-8BFA4A6BDE5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83668" y="3663637"/>
            <a:ext cx="1980232" cy="1414862"/>
          </a:xfrm>
          <a:prstGeom prst="rect">
            <a:avLst/>
          </a:prstGeom>
        </p:spPr>
      </p:pic>
      <p:pic>
        <p:nvPicPr>
          <p:cNvPr id="481" name="Picture 480">
            <a:extLst>
              <a:ext uri="{FF2B5EF4-FFF2-40B4-BE49-F238E27FC236}">
                <a16:creationId xmlns:a16="http://schemas.microsoft.com/office/drawing/2014/main" id="{B336FE0F-4E80-4ACA-B034-D4CA0B115D6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43349" y="5433858"/>
            <a:ext cx="2460108" cy="1336896"/>
          </a:xfrm>
          <a:prstGeom prst="rect">
            <a:avLst/>
          </a:prstGeom>
        </p:spPr>
      </p:pic>
      <p:pic>
        <p:nvPicPr>
          <p:cNvPr id="571" name="Picture 570">
            <a:extLst>
              <a:ext uri="{FF2B5EF4-FFF2-40B4-BE49-F238E27FC236}">
                <a16:creationId xmlns:a16="http://schemas.microsoft.com/office/drawing/2014/main" id="{0E7525DD-0AFB-405A-9B10-B10B4F20266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266592" y="3738664"/>
            <a:ext cx="2460109" cy="1197685"/>
          </a:xfrm>
          <a:prstGeom prst="rect">
            <a:avLst/>
          </a:prstGeom>
        </p:spPr>
      </p:pic>
      <p:pic>
        <p:nvPicPr>
          <p:cNvPr id="643" name="Picture 642">
            <a:extLst>
              <a:ext uri="{FF2B5EF4-FFF2-40B4-BE49-F238E27FC236}">
                <a16:creationId xmlns:a16="http://schemas.microsoft.com/office/drawing/2014/main" id="{A21CC2C7-99E0-4082-813E-D8115D27EF6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814341" y="5433858"/>
            <a:ext cx="2371026" cy="1312532"/>
          </a:xfrm>
          <a:prstGeom prst="rect">
            <a:avLst/>
          </a:prstGeom>
        </p:spPr>
      </p:pic>
      <p:pic>
        <p:nvPicPr>
          <p:cNvPr id="739" name="Picture 738">
            <a:extLst>
              <a:ext uri="{FF2B5EF4-FFF2-40B4-BE49-F238E27FC236}">
                <a16:creationId xmlns:a16="http://schemas.microsoft.com/office/drawing/2014/main" id="{8A4EA918-6B60-4E79-9D76-B4A355D8933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199445" y="2078568"/>
            <a:ext cx="1695464" cy="1361981"/>
          </a:xfrm>
          <a:prstGeom prst="rect">
            <a:avLst/>
          </a:prstGeom>
        </p:spPr>
      </p:pic>
      <p:sp>
        <p:nvSpPr>
          <p:cNvPr id="740" name="TextBox 739">
            <a:extLst>
              <a:ext uri="{FF2B5EF4-FFF2-40B4-BE49-F238E27FC236}">
                <a16:creationId xmlns:a16="http://schemas.microsoft.com/office/drawing/2014/main" id="{F9E3B032-77AC-458E-83CD-7F2E4612D251}"/>
              </a:ext>
            </a:extLst>
          </p:cNvPr>
          <p:cNvSpPr txBox="1"/>
          <p:nvPr/>
        </p:nvSpPr>
        <p:spPr>
          <a:xfrm>
            <a:off x="1842688" y="2057949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a)</a:t>
            </a:r>
          </a:p>
        </p:txBody>
      </p:sp>
      <p:sp>
        <p:nvSpPr>
          <p:cNvPr id="741" name="TextBox 740">
            <a:extLst>
              <a:ext uri="{FF2B5EF4-FFF2-40B4-BE49-F238E27FC236}">
                <a16:creationId xmlns:a16="http://schemas.microsoft.com/office/drawing/2014/main" id="{38A58A01-B0AD-43FB-ADC0-83E6B7548B72}"/>
              </a:ext>
            </a:extLst>
          </p:cNvPr>
          <p:cNvSpPr txBox="1"/>
          <p:nvPr/>
        </p:nvSpPr>
        <p:spPr>
          <a:xfrm>
            <a:off x="4334428" y="1974129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b)</a:t>
            </a:r>
          </a:p>
        </p:txBody>
      </p:sp>
      <p:sp>
        <p:nvSpPr>
          <p:cNvPr id="742" name="TextBox 741">
            <a:extLst>
              <a:ext uri="{FF2B5EF4-FFF2-40B4-BE49-F238E27FC236}">
                <a16:creationId xmlns:a16="http://schemas.microsoft.com/office/drawing/2014/main" id="{752391C8-1E7E-4B90-9283-7521F0F9FD32}"/>
              </a:ext>
            </a:extLst>
          </p:cNvPr>
          <p:cNvSpPr txBox="1"/>
          <p:nvPr/>
        </p:nvSpPr>
        <p:spPr>
          <a:xfrm>
            <a:off x="6978568" y="2012229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c)</a:t>
            </a:r>
          </a:p>
        </p:txBody>
      </p:sp>
      <p:sp>
        <p:nvSpPr>
          <p:cNvPr id="743" name="TextBox 742">
            <a:extLst>
              <a:ext uri="{FF2B5EF4-FFF2-40B4-BE49-F238E27FC236}">
                <a16:creationId xmlns:a16="http://schemas.microsoft.com/office/drawing/2014/main" id="{1DFD496E-A543-4F8C-A7A0-08DB5D94F12F}"/>
              </a:ext>
            </a:extLst>
          </p:cNvPr>
          <p:cNvSpPr txBox="1"/>
          <p:nvPr/>
        </p:nvSpPr>
        <p:spPr>
          <a:xfrm>
            <a:off x="1877098" y="3626812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d)</a:t>
            </a:r>
          </a:p>
        </p:txBody>
      </p:sp>
      <p:sp>
        <p:nvSpPr>
          <p:cNvPr id="744" name="TextBox 743">
            <a:extLst>
              <a:ext uri="{FF2B5EF4-FFF2-40B4-BE49-F238E27FC236}">
                <a16:creationId xmlns:a16="http://schemas.microsoft.com/office/drawing/2014/main" id="{BDB06A9E-C504-4C5C-98F6-AFE5134F0CBE}"/>
              </a:ext>
            </a:extLst>
          </p:cNvPr>
          <p:cNvSpPr txBox="1"/>
          <p:nvPr/>
        </p:nvSpPr>
        <p:spPr>
          <a:xfrm>
            <a:off x="4368838" y="3542992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e)</a:t>
            </a:r>
          </a:p>
        </p:txBody>
      </p:sp>
      <p:sp>
        <p:nvSpPr>
          <p:cNvPr id="745" name="TextBox 744">
            <a:extLst>
              <a:ext uri="{FF2B5EF4-FFF2-40B4-BE49-F238E27FC236}">
                <a16:creationId xmlns:a16="http://schemas.microsoft.com/office/drawing/2014/main" id="{F4B0D738-AB08-4B15-8D2B-15B879CFCF84}"/>
              </a:ext>
            </a:extLst>
          </p:cNvPr>
          <p:cNvSpPr txBox="1"/>
          <p:nvPr/>
        </p:nvSpPr>
        <p:spPr>
          <a:xfrm>
            <a:off x="7012978" y="3581092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f)</a:t>
            </a:r>
          </a:p>
        </p:txBody>
      </p:sp>
      <p:sp>
        <p:nvSpPr>
          <p:cNvPr id="746" name="TextBox 745">
            <a:extLst>
              <a:ext uri="{FF2B5EF4-FFF2-40B4-BE49-F238E27FC236}">
                <a16:creationId xmlns:a16="http://schemas.microsoft.com/office/drawing/2014/main" id="{9CA91E46-72C9-4B45-8B2F-A8E9E3924143}"/>
              </a:ext>
            </a:extLst>
          </p:cNvPr>
          <p:cNvSpPr txBox="1"/>
          <p:nvPr/>
        </p:nvSpPr>
        <p:spPr>
          <a:xfrm>
            <a:off x="1675288" y="5523335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g)</a:t>
            </a:r>
          </a:p>
        </p:txBody>
      </p:sp>
      <p:sp>
        <p:nvSpPr>
          <p:cNvPr id="747" name="TextBox 746">
            <a:extLst>
              <a:ext uri="{FF2B5EF4-FFF2-40B4-BE49-F238E27FC236}">
                <a16:creationId xmlns:a16="http://schemas.microsoft.com/office/drawing/2014/main" id="{F5C399B5-FBC1-4A28-BBFD-251182A2EBC2}"/>
              </a:ext>
            </a:extLst>
          </p:cNvPr>
          <p:cNvSpPr txBox="1"/>
          <p:nvPr/>
        </p:nvSpPr>
        <p:spPr>
          <a:xfrm>
            <a:off x="5607208" y="5439515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h)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8028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19A4F7-3C41-4520-A971-D3EF23554B4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630680" y="205740"/>
                <a:ext cx="8625840" cy="990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CA" dirty="0"/>
                  <a:t>Practice: Given that the point (-2,4) is on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CA" dirty="0"/>
                  <a:t>, then which of the following points will be on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19A4F7-3C41-4520-A971-D3EF23554B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630680" y="205740"/>
                <a:ext cx="8625840" cy="990600"/>
              </a:xfrm>
              <a:blipFill>
                <a:blip r:embed="rId4"/>
                <a:stretch>
                  <a:fillRect l="-1131" t="-4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BD72B87-C337-495E-819E-4C12D175359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30680" y="1196340"/>
                <a:ext cx="1790700" cy="57150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/>
                  <a:buChar char="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CA" dirty="0"/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2,4</m:t>
                        </m:r>
                      </m:e>
                    </m:d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BD72B87-C337-495E-819E-4C12D17535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680" y="1196340"/>
                <a:ext cx="1790700" cy="571500"/>
              </a:xfrm>
              <a:prstGeom prst="rect">
                <a:avLst/>
              </a:prstGeom>
              <a:blipFill>
                <a:blip r:embed="rId5"/>
                <a:stretch>
                  <a:fillRect l="-5461" t="-8511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05CE61D7-BB0E-4C49-B630-D277EF9E4E2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30680" y="2186940"/>
                <a:ext cx="1790700" cy="57150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/>
                  <a:buChar char="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CA" dirty="0"/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(4)</m:t>
                        </m:r>
                      </m:e>
                    </m:d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05CE61D7-BB0E-4C49-B630-D277EF9E4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680" y="2186940"/>
                <a:ext cx="1790700" cy="571500"/>
              </a:xfrm>
              <a:prstGeom prst="rect">
                <a:avLst/>
              </a:prstGeom>
              <a:blipFill>
                <a:blip r:embed="rId6"/>
                <a:stretch>
                  <a:fillRect l="-5461" t="-8511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73892E4-4751-4DD6-8D79-E3CBF119FCE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30680" y="3177540"/>
                <a:ext cx="1790700" cy="57150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/>
                  <a:buChar char="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CA" dirty="0"/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(4)</m:t>
                        </m:r>
                      </m:e>
                    </m:d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73892E4-4751-4DD6-8D79-E3CBF119FC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680" y="3177540"/>
                <a:ext cx="1790700" cy="571500"/>
              </a:xfrm>
              <a:prstGeom prst="rect">
                <a:avLst/>
              </a:prstGeom>
              <a:blipFill>
                <a:blip r:embed="rId7"/>
                <a:stretch>
                  <a:fillRect l="-5461" t="-8511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AABAF591-FFE4-4855-AF1E-B4C977364CD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30680" y="4168140"/>
                <a:ext cx="1790700" cy="57150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/>
                  <a:buChar char="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CA" dirty="0"/>
                  <a:t>d)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(2) </m:t>
                        </m:r>
                      </m:e>
                    </m:d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AABAF591-FFE4-4855-AF1E-B4C977364C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680" y="4168140"/>
                <a:ext cx="1790700" cy="571500"/>
              </a:xfrm>
              <a:prstGeom prst="rect">
                <a:avLst/>
              </a:prstGeom>
              <a:blipFill>
                <a:blip r:embed="rId8"/>
                <a:stretch>
                  <a:fillRect l="-5461" t="-8511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02AA45C0-4E7B-475F-8515-31021543EDD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30680" y="5158740"/>
                <a:ext cx="1790700" cy="57150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/>
                  <a:buChar char="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CA" dirty="0"/>
                  <a:t>e)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−2,4</m:t>
                        </m:r>
                      </m:e>
                    </m:d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02AA45C0-4E7B-475F-8515-31021543ED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680" y="5158740"/>
                <a:ext cx="1790700" cy="571500"/>
              </a:xfrm>
              <a:prstGeom prst="rect">
                <a:avLst/>
              </a:prstGeom>
              <a:blipFill>
                <a:blip r:embed="rId9"/>
                <a:stretch>
                  <a:fillRect l="-5461" t="-8511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9FA6C3D1-A348-43C6-B9D6-F877E367D3E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30680" y="5951220"/>
                <a:ext cx="1790700" cy="57150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/>
                  <a:buChar char="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CA" dirty="0"/>
                  <a:t>f)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(2)</m:t>
                        </m:r>
                      </m:e>
                    </m:d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9FA6C3D1-A348-43C6-B9D6-F877E367D3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680" y="5951220"/>
                <a:ext cx="1790700" cy="571500"/>
              </a:xfrm>
              <a:prstGeom prst="rect">
                <a:avLst/>
              </a:prstGeom>
              <a:blipFill>
                <a:blip r:embed="rId10"/>
                <a:stretch>
                  <a:fillRect l="-5461" t="-8511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210533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21968-618E-48C7-8F36-9B902D8F8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56C59-23A0-426F-9998-E9D52BEC3B6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B3C61E-FF6A-4E13-8DD6-B47CBF1789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839" y="195665"/>
            <a:ext cx="11647641" cy="23443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8763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95B8A-378E-4105-A97B-48E0BE1A7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A5FB9-27EE-40C8-8284-DB7C235F5EA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5D2C76-3BAE-4F8D-83A8-A035BE84AB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349" y="71897"/>
            <a:ext cx="11988987" cy="13166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2766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53F15-6461-4CAA-B528-A26ADE9EF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2078"/>
            <a:ext cx="9956800" cy="599122"/>
          </a:xfrm>
        </p:spPr>
        <p:txBody>
          <a:bodyPr/>
          <a:lstStyle/>
          <a:p>
            <a:r>
              <a:rPr lang="en-US" dirty="0"/>
              <a:t>Review: Reciprocal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2CF7F-BEBF-4D0B-B83E-6DA66BC467D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94640" y="645478"/>
            <a:ext cx="11399520" cy="1640522"/>
          </a:xfrm>
        </p:spPr>
        <p:txBody>
          <a:bodyPr>
            <a:normAutofit/>
          </a:bodyPr>
          <a:lstStyle/>
          <a:p>
            <a:r>
              <a:rPr lang="en-US" sz="2200" dirty="0"/>
              <a:t>In the first part of this section, we will look at combining inverse reflections with reciprocal functions</a:t>
            </a:r>
          </a:p>
          <a:p>
            <a:r>
              <a:rPr lang="en-US" sz="2200" dirty="0"/>
              <a:t>Algebraically, the reciprocal of function is taking 1 and dividing it by the function.  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01D83B9-8B52-419F-B1C9-FE6302500B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9959282"/>
              </p:ext>
            </p:extLst>
          </p:nvPr>
        </p:nvGraphicFramePr>
        <p:xfrm>
          <a:off x="1535749" y="2198200"/>
          <a:ext cx="1827212" cy="42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63280" imgH="203040" progId="Equation.DSMT4">
                  <p:embed/>
                </p:oleObj>
              </mc:Choice>
              <mc:Fallback>
                <p:oleObj name="Equation" r:id="rId4" imgW="863280" imgH="2030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01D83B9-8B52-419F-B1C9-FE6302500B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5749" y="2198200"/>
                        <a:ext cx="1827212" cy="428950"/>
                      </a:xfrm>
                      <a:prstGeom prst="rect">
                        <a:avLst/>
                      </a:prstGeom>
                      <a:solidFill>
                        <a:schemeClr val="bg1">
                          <a:alpha val="89018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E6DAEA5-1D14-4493-9F42-1EAD67ADC9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8030259"/>
              </p:ext>
            </p:extLst>
          </p:nvPr>
        </p:nvGraphicFramePr>
        <p:xfrm>
          <a:off x="3534536" y="1869742"/>
          <a:ext cx="1574828" cy="887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98400" imgH="393480" progId="Equation.DSMT4">
                  <p:embed/>
                </p:oleObj>
              </mc:Choice>
              <mc:Fallback>
                <p:oleObj name="Equation" r:id="rId6" imgW="698400" imgH="3934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E6DAEA5-1D14-4493-9F42-1EAD67ADC9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4536" y="1869742"/>
                        <a:ext cx="1574828" cy="8874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62F6A04-D1A5-49F5-B8F3-4EF33CEB79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0810993"/>
              </p:ext>
            </p:extLst>
          </p:nvPr>
        </p:nvGraphicFramePr>
        <p:xfrm>
          <a:off x="5953761" y="1905484"/>
          <a:ext cx="2072640" cy="906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15920" imgH="444240" progId="Equation.DSMT4">
                  <p:embed/>
                </p:oleObj>
              </mc:Choice>
              <mc:Fallback>
                <p:oleObj name="Equation" r:id="rId8" imgW="1015920" imgH="4442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662F6A04-D1A5-49F5-B8F3-4EF33CEB79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761" y="1905484"/>
                        <a:ext cx="2072640" cy="906930"/>
                      </a:xfrm>
                      <a:prstGeom prst="rect">
                        <a:avLst/>
                      </a:prstGeom>
                      <a:solidFill>
                        <a:schemeClr val="bg1">
                          <a:alpha val="89018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A08BAFF-ADF5-4F2F-838E-2590817C00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8274610"/>
              </p:ext>
            </p:extLst>
          </p:nvPr>
        </p:nvGraphicFramePr>
        <p:xfrm>
          <a:off x="8026401" y="1935878"/>
          <a:ext cx="1552575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25480" imgH="431640" progId="Equation.DSMT4">
                  <p:embed/>
                </p:oleObj>
              </mc:Choice>
              <mc:Fallback>
                <p:oleObj name="Equation" r:id="rId10" imgW="825480" imgH="4316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A08BAFF-ADF5-4F2F-838E-2590817C00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6401" y="1935878"/>
                        <a:ext cx="1552575" cy="811213"/>
                      </a:xfrm>
                      <a:prstGeom prst="rect">
                        <a:avLst/>
                      </a:prstGeom>
                      <a:solidFill>
                        <a:schemeClr val="bg1">
                          <a:alpha val="89018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B830487-B2CA-4CF7-A075-9071AE99042C}"/>
              </a:ext>
            </a:extLst>
          </p:cNvPr>
          <p:cNvSpPr txBox="1">
            <a:spLocks/>
          </p:cNvSpPr>
          <p:nvPr/>
        </p:nvSpPr>
        <p:spPr bwMode="auto">
          <a:xfrm>
            <a:off x="264159" y="2832096"/>
            <a:ext cx="10769601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r>
              <a:rPr lang="en-CA" sz="2200" dirty="0"/>
              <a:t>When graphing a reciprocal function, the “x” coordinates (input) do not change, and the y-coordinates (output) are reciprocated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A2298FA-169C-4E78-90C2-8C0A7C0F2747}"/>
              </a:ext>
            </a:extLst>
          </p:cNvPr>
          <p:cNvSpPr txBox="1">
            <a:spLocks/>
          </p:cNvSpPr>
          <p:nvPr/>
        </p:nvSpPr>
        <p:spPr bwMode="auto">
          <a:xfrm>
            <a:off x="264159" y="3800314"/>
            <a:ext cx="10769601" cy="61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r>
              <a:rPr lang="en-CA" sz="2200" dirty="0"/>
              <a:t>There are </a:t>
            </a:r>
            <a:r>
              <a:rPr lang="en-CA" sz="2200" b="1" u="sng" dirty="0"/>
              <a:t>3 main steps</a:t>
            </a:r>
            <a:r>
              <a:rPr lang="en-CA" sz="2200" dirty="0"/>
              <a:t> when graphing the reciprocal of a function: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E71BC4-3F2F-4F1D-96AB-25BF73A3CD6E}"/>
              </a:ext>
            </a:extLst>
          </p:cNvPr>
          <p:cNvSpPr/>
          <p:nvPr/>
        </p:nvSpPr>
        <p:spPr>
          <a:xfrm>
            <a:off x="264159" y="4302438"/>
            <a:ext cx="107696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r>
              <a:rPr lang="en-CA" sz="2100" dirty="0"/>
              <a:t>Find the </a:t>
            </a:r>
            <a:r>
              <a:rPr lang="en-CA" sz="2100" b="1" dirty="0"/>
              <a:t>X-intercepts</a:t>
            </a:r>
            <a:r>
              <a:rPr lang="en-CA" sz="2100" dirty="0"/>
              <a:t>, they become vertical asymptotes!  The reciprocal of zero is undefined, so points with a  y-coordinate of zero will become a vertical asymptote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46F103-AC25-48D3-8AED-FA935409FCBE}"/>
              </a:ext>
            </a:extLst>
          </p:cNvPr>
          <p:cNvSpPr/>
          <p:nvPr/>
        </p:nvSpPr>
        <p:spPr>
          <a:xfrm>
            <a:off x="264158" y="5078088"/>
            <a:ext cx="113995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r>
              <a:rPr lang="en-CA" sz="2100" dirty="0"/>
              <a:t>Get the “</a:t>
            </a:r>
            <a:r>
              <a:rPr lang="en-CA" sz="2100" b="1" dirty="0"/>
              <a:t>common points</a:t>
            </a:r>
            <a:r>
              <a:rPr lang="en-CA" sz="2100" dirty="0"/>
              <a:t>”, these are points with a y-coordinate of “±1”.  The reciprocal of 1 or -1 stays the same, so these points stay constant.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96EB68-67CB-4CBB-A4CB-C960910A71AF}"/>
              </a:ext>
            </a:extLst>
          </p:cNvPr>
          <p:cNvSpPr/>
          <p:nvPr/>
        </p:nvSpPr>
        <p:spPr>
          <a:xfrm>
            <a:off x="264158" y="5829928"/>
            <a:ext cx="113995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r>
              <a:rPr lang="en-CA" sz="2100" b="1" dirty="0"/>
              <a:t>Far </a:t>
            </a:r>
            <a:r>
              <a:rPr lang="en-CA" sz="2100" dirty="0"/>
              <a:t>points from x-axis become </a:t>
            </a:r>
            <a:r>
              <a:rPr lang="en-CA" sz="2100" b="1" dirty="0"/>
              <a:t>near</a:t>
            </a:r>
            <a:r>
              <a:rPr lang="en-CA" sz="2100" dirty="0"/>
              <a:t> and near points become far! This is b/c the reciprocal of a big value becomes small and the reciprocal of small values become big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68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405F6-2CE5-4F95-BEBF-BF4844881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A5EA0-4CBC-471E-9641-F9760008994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81FE75-4E6D-4AFC-833B-2287A3141E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066" y="163526"/>
            <a:ext cx="11819467" cy="10782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9045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CCC1A-4866-476A-B905-A6C9B394B61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36880" y="106680"/>
            <a:ext cx="8768080" cy="492760"/>
          </a:xfrm>
        </p:spPr>
        <p:txBody>
          <a:bodyPr/>
          <a:lstStyle/>
          <a:p>
            <a:r>
              <a:rPr lang="en-US" dirty="0"/>
              <a:t>In general, when the take the reciprocal of a function: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293C093-F1E1-4887-A5A4-7173C1CF3B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7508747"/>
              </p:ext>
            </p:extLst>
          </p:nvPr>
        </p:nvGraphicFramePr>
        <p:xfrm>
          <a:off x="896119" y="709612"/>
          <a:ext cx="3227571" cy="492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63560" imgH="253800" progId="Equation.DSMT4">
                  <p:embed/>
                </p:oleObj>
              </mc:Choice>
              <mc:Fallback>
                <p:oleObj name="Equation" r:id="rId4" imgW="1663560" imgH="2538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7293C093-F1E1-4887-A5A4-7173C1CF3B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96119" y="709612"/>
                        <a:ext cx="3227571" cy="492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B9D4D37-5F09-40ED-A34E-CC0A8C2CCC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6074427"/>
              </p:ext>
            </p:extLst>
          </p:nvPr>
        </p:nvGraphicFramePr>
        <p:xfrm>
          <a:off x="4223543" y="513078"/>
          <a:ext cx="3744913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30320" imgH="457200" progId="Equation.DSMT4">
                  <p:embed/>
                </p:oleObj>
              </mc:Choice>
              <mc:Fallback>
                <p:oleObj name="Equation" r:id="rId6" imgW="1930320" imgH="4572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CB9D4D37-5F09-40ED-A34E-CC0A8C2CCC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23543" y="513078"/>
                        <a:ext cx="3744913" cy="885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B8806DEF-723C-4B7D-B018-DF912303833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5760" y="1620833"/>
                <a:ext cx="10901680" cy="675328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/>
                  <a:buChar char="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Ex: Graph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and then state the Domain &amp; Range: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B8806DEF-723C-4B7D-B018-DF91230383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" y="1620833"/>
                <a:ext cx="10901680" cy="675328"/>
              </a:xfrm>
              <a:prstGeom prst="rect">
                <a:avLst/>
              </a:prstGeom>
              <a:blipFill>
                <a:blip r:embed="rId8"/>
                <a:stretch>
                  <a:fillRect l="-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104">
            <a:extLst>
              <a:ext uri="{FF2B5EF4-FFF2-40B4-BE49-F238E27FC236}">
                <a16:creationId xmlns:a16="http://schemas.microsoft.com/office/drawing/2014/main" id="{9B28BCB2-ED2C-4542-B983-73916724732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65760" y="2435935"/>
            <a:ext cx="3480376" cy="3236082"/>
            <a:chOff x="164" y="804"/>
            <a:chExt cx="2995" cy="3349"/>
          </a:xfrm>
        </p:grpSpPr>
        <p:sp>
          <p:nvSpPr>
            <p:cNvPr id="8" name="AutoShape 103">
              <a:extLst>
                <a:ext uri="{FF2B5EF4-FFF2-40B4-BE49-F238E27FC236}">
                  <a16:creationId xmlns:a16="http://schemas.microsoft.com/office/drawing/2014/main" id="{2138067B-DCA7-4D97-B5D1-49F42E5A4BF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4" y="808"/>
              <a:ext cx="2995" cy="3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Rectangle 105">
              <a:extLst>
                <a:ext uri="{FF2B5EF4-FFF2-40B4-BE49-F238E27FC236}">
                  <a16:creationId xmlns:a16="http://schemas.microsoft.com/office/drawing/2014/main" id="{022DD227-EC6C-46D3-B7EF-D7143FA679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" y="812"/>
              <a:ext cx="2987" cy="3337"/>
            </a:xfrm>
            <a:prstGeom prst="rect">
              <a:avLst/>
            </a:prstGeom>
            <a:solidFill>
              <a:srgbClr val="FFFFFF"/>
            </a:solidFill>
            <a:ln w="4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" name="Line 106">
              <a:extLst>
                <a:ext uri="{FF2B5EF4-FFF2-40B4-BE49-F238E27FC236}">
                  <a16:creationId xmlns:a16="http://schemas.microsoft.com/office/drawing/2014/main" id="{C052D56C-C5F7-4559-85F6-A91DBED58A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7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" name="Line 107">
              <a:extLst>
                <a:ext uri="{FF2B5EF4-FFF2-40B4-BE49-F238E27FC236}">
                  <a16:creationId xmlns:a16="http://schemas.microsoft.com/office/drawing/2014/main" id="{15E60907-2777-4AF2-8485-9672C67773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1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" name="Line 108">
              <a:extLst>
                <a:ext uri="{FF2B5EF4-FFF2-40B4-BE49-F238E27FC236}">
                  <a16:creationId xmlns:a16="http://schemas.microsoft.com/office/drawing/2014/main" id="{4DA7D307-E7D3-45E3-B462-F17BC601FC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6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" name="Line 109">
              <a:extLst>
                <a:ext uri="{FF2B5EF4-FFF2-40B4-BE49-F238E27FC236}">
                  <a16:creationId xmlns:a16="http://schemas.microsoft.com/office/drawing/2014/main" id="{E66AE3B6-45FE-49E2-893C-8F7DE960A1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9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" name="Line 110">
              <a:extLst>
                <a:ext uri="{FF2B5EF4-FFF2-40B4-BE49-F238E27FC236}">
                  <a16:creationId xmlns:a16="http://schemas.microsoft.com/office/drawing/2014/main" id="{29C59C65-86AF-462D-A1BF-0E1A6C55E3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5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" name="Line 111">
              <a:extLst>
                <a:ext uri="{FF2B5EF4-FFF2-40B4-BE49-F238E27FC236}">
                  <a16:creationId xmlns:a16="http://schemas.microsoft.com/office/drawing/2014/main" id="{2A6A1646-EF72-47AE-8E34-447B6D9F7E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8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" name="Line 112">
              <a:extLst>
                <a:ext uri="{FF2B5EF4-FFF2-40B4-BE49-F238E27FC236}">
                  <a16:creationId xmlns:a16="http://schemas.microsoft.com/office/drawing/2014/main" id="{80F84FD7-92F7-49AE-B356-2D02CF0DF3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60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Line 113">
              <a:extLst>
                <a:ext uri="{FF2B5EF4-FFF2-40B4-BE49-F238E27FC236}">
                  <a16:creationId xmlns:a16="http://schemas.microsoft.com/office/drawing/2014/main" id="{0FF83E23-1C3A-45D0-B594-E6BCBC6006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64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" name="Line 114">
              <a:extLst>
                <a:ext uri="{FF2B5EF4-FFF2-40B4-BE49-F238E27FC236}">
                  <a16:creationId xmlns:a16="http://schemas.microsoft.com/office/drawing/2014/main" id="{91CCDED9-AD6E-4EFB-A3F4-452D30DEB9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09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" name="Line 115">
              <a:extLst>
                <a:ext uri="{FF2B5EF4-FFF2-40B4-BE49-F238E27FC236}">
                  <a16:creationId xmlns:a16="http://schemas.microsoft.com/office/drawing/2014/main" id="{517679B7-925C-45CB-960F-339EFC0B6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13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" name="Line 116">
              <a:extLst>
                <a:ext uri="{FF2B5EF4-FFF2-40B4-BE49-F238E27FC236}">
                  <a16:creationId xmlns:a16="http://schemas.microsoft.com/office/drawing/2014/main" id="{364FD4F7-B4BD-4A9E-92EA-04606FDCE0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07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Line 117">
              <a:extLst>
                <a:ext uri="{FF2B5EF4-FFF2-40B4-BE49-F238E27FC236}">
                  <a16:creationId xmlns:a16="http://schemas.microsoft.com/office/drawing/2014/main" id="{6B3B16C6-E532-4B03-BD23-343355223D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10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" name="Line 118">
              <a:extLst>
                <a:ext uri="{FF2B5EF4-FFF2-40B4-BE49-F238E27FC236}">
                  <a16:creationId xmlns:a16="http://schemas.microsoft.com/office/drawing/2014/main" id="{60FAA756-1BB0-4F85-98C9-AC214724B5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56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" name="Line 119">
              <a:extLst>
                <a:ext uri="{FF2B5EF4-FFF2-40B4-BE49-F238E27FC236}">
                  <a16:creationId xmlns:a16="http://schemas.microsoft.com/office/drawing/2014/main" id="{979FB56C-CDFE-446E-A01E-36A7950EAB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59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" name="Line 120">
              <a:extLst>
                <a:ext uri="{FF2B5EF4-FFF2-40B4-BE49-F238E27FC236}">
                  <a16:creationId xmlns:a16="http://schemas.microsoft.com/office/drawing/2014/main" id="{5CEAD60B-71CF-4E8B-93B2-B5D719FACE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5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" name="Line 121">
              <a:extLst>
                <a:ext uri="{FF2B5EF4-FFF2-40B4-BE49-F238E27FC236}">
                  <a16:creationId xmlns:a16="http://schemas.microsoft.com/office/drawing/2014/main" id="{3551B966-A6C3-4D21-BB2B-CC46138EAD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8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Line 122">
              <a:extLst>
                <a:ext uri="{FF2B5EF4-FFF2-40B4-BE49-F238E27FC236}">
                  <a16:creationId xmlns:a16="http://schemas.microsoft.com/office/drawing/2014/main" id="{5ADD5366-9B41-4123-BEF2-4A067F8FD0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50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" name="Line 123">
              <a:extLst>
                <a:ext uri="{FF2B5EF4-FFF2-40B4-BE49-F238E27FC236}">
                  <a16:creationId xmlns:a16="http://schemas.microsoft.com/office/drawing/2014/main" id="{39A2EADA-A0F7-46BC-8BE7-880FEBD759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54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" name="Line 124">
              <a:extLst>
                <a:ext uri="{FF2B5EF4-FFF2-40B4-BE49-F238E27FC236}">
                  <a16:creationId xmlns:a16="http://schemas.microsoft.com/office/drawing/2014/main" id="{73CF1C93-A42A-4B6E-B12A-F476353924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99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Line 125">
              <a:extLst>
                <a:ext uri="{FF2B5EF4-FFF2-40B4-BE49-F238E27FC236}">
                  <a16:creationId xmlns:a16="http://schemas.microsoft.com/office/drawing/2014/main" id="{1549613B-8C21-4977-BAF4-A35BEDA318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03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0" name="Line 126">
              <a:extLst>
                <a:ext uri="{FF2B5EF4-FFF2-40B4-BE49-F238E27FC236}">
                  <a16:creationId xmlns:a16="http://schemas.microsoft.com/office/drawing/2014/main" id="{8B23C927-8685-40C9-B02C-CA1E30654E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" y="3860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" name="Line 127">
              <a:extLst>
                <a:ext uri="{FF2B5EF4-FFF2-40B4-BE49-F238E27FC236}">
                  <a16:creationId xmlns:a16="http://schemas.microsoft.com/office/drawing/2014/main" id="{19FE9F9C-A061-406D-AA31-773264F1C0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" y="3865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" name="Line 128">
              <a:extLst>
                <a:ext uri="{FF2B5EF4-FFF2-40B4-BE49-F238E27FC236}">
                  <a16:creationId xmlns:a16="http://schemas.microsoft.com/office/drawing/2014/main" id="{8CC23BC3-5628-4468-92B9-A2567D93EB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" y="3585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Line 129">
              <a:extLst>
                <a:ext uri="{FF2B5EF4-FFF2-40B4-BE49-F238E27FC236}">
                  <a16:creationId xmlns:a16="http://schemas.microsoft.com/office/drawing/2014/main" id="{AA32CD99-EBE5-49F8-B9FB-B8B3AC0801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" y="3590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4" name="Line 130">
              <a:extLst>
                <a:ext uri="{FF2B5EF4-FFF2-40B4-BE49-F238E27FC236}">
                  <a16:creationId xmlns:a16="http://schemas.microsoft.com/office/drawing/2014/main" id="{EBAA1463-D443-4541-A6F7-ECAF7C006D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" y="3306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5" name="Line 131">
              <a:extLst>
                <a:ext uri="{FF2B5EF4-FFF2-40B4-BE49-F238E27FC236}">
                  <a16:creationId xmlns:a16="http://schemas.microsoft.com/office/drawing/2014/main" id="{533504D2-B806-4C80-B985-37A55C13FC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" y="3310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Line 132">
              <a:extLst>
                <a:ext uri="{FF2B5EF4-FFF2-40B4-BE49-F238E27FC236}">
                  <a16:creationId xmlns:a16="http://schemas.microsoft.com/office/drawing/2014/main" id="{84116E5A-A86B-408F-832A-FBCCF3AEF1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" y="3031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7" name="Line 133">
              <a:extLst>
                <a:ext uri="{FF2B5EF4-FFF2-40B4-BE49-F238E27FC236}">
                  <a16:creationId xmlns:a16="http://schemas.microsoft.com/office/drawing/2014/main" id="{2FD93813-4C15-4B33-9F8A-6B6632A087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" y="3035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8" name="Line 134">
              <a:extLst>
                <a:ext uri="{FF2B5EF4-FFF2-40B4-BE49-F238E27FC236}">
                  <a16:creationId xmlns:a16="http://schemas.microsoft.com/office/drawing/2014/main" id="{A80718C4-BED3-4E47-ADBA-9B2B75F356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" y="2751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" name="Line 135">
              <a:extLst>
                <a:ext uri="{FF2B5EF4-FFF2-40B4-BE49-F238E27FC236}">
                  <a16:creationId xmlns:a16="http://schemas.microsoft.com/office/drawing/2014/main" id="{59557C31-0A93-4E6F-8C38-81BE944FFD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" y="2756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" name="Line 136">
              <a:extLst>
                <a:ext uri="{FF2B5EF4-FFF2-40B4-BE49-F238E27FC236}">
                  <a16:creationId xmlns:a16="http://schemas.microsoft.com/office/drawing/2014/main" id="{F002957B-A015-41A5-8C85-E0645EEFD5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" y="2197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" name="Line 137">
              <a:extLst>
                <a:ext uri="{FF2B5EF4-FFF2-40B4-BE49-F238E27FC236}">
                  <a16:creationId xmlns:a16="http://schemas.microsoft.com/office/drawing/2014/main" id="{01399332-46DB-4926-A558-DB4F896E46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" y="2201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" name="Line 138">
              <a:extLst>
                <a:ext uri="{FF2B5EF4-FFF2-40B4-BE49-F238E27FC236}">
                  <a16:creationId xmlns:a16="http://schemas.microsoft.com/office/drawing/2014/main" id="{E03D3744-E0A4-4FF9-B65D-D3CED22F08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" y="1922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" name="Line 139">
              <a:extLst>
                <a:ext uri="{FF2B5EF4-FFF2-40B4-BE49-F238E27FC236}">
                  <a16:creationId xmlns:a16="http://schemas.microsoft.com/office/drawing/2014/main" id="{1B90300B-BF19-4A5C-A3DC-8127C775CA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" y="1926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4" name="Line 140">
              <a:extLst>
                <a:ext uri="{FF2B5EF4-FFF2-40B4-BE49-F238E27FC236}">
                  <a16:creationId xmlns:a16="http://schemas.microsoft.com/office/drawing/2014/main" id="{9F76640C-54F2-41A3-A1F8-12E7575C6F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" y="1642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5" name="Line 141">
              <a:extLst>
                <a:ext uri="{FF2B5EF4-FFF2-40B4-BE49-F238E27FC236}">
                  <a16:creationId xmlns:a16="http://schemas.microsoft.com/office/drawing/2014/main" id="{A2C7951F-F5F2-4F7C-B1BD-69B9011375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" y="1646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6" name="Line 142">
              <a:extLst>
                <a:ext uri="{FF2B5EF4-FFF2-40B4-BE49-F238E27FC236}">
                  <a16:creationId xmlns:a16="http://schemas.microsoft.com/office/drawing/2014/main" id="{A224BDC0-5D91-42AD-A1D5-AEC3FC7B22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" y="1367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7" name="Line 143">
              <a:extLst>
                <a:ext uri="{FF2B5EF4-FFF2-40B4-BE49-F238E27FC236}">
                  <a16:creationId xmlns:a16="http://schemas.microsoft.com/office/drawing/2014/main" id="{2671BA29-BB24-47FD-8915-0E941B1C16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" y="1371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8" name="Line 144">
              <a:extLst>
                <a:ext uri="{FF2B5EF4-FFF2-40B4-BE49-F238E27FC236}">
                  <a16:creationId xmlns:a16="http://schemas.microsoft.com/office/drawing/2014/main" id="{71BEE4A6-06F6-44D3-81A8-D7071E5A4C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" y="1087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9" name="Line 145">
              <a:extLst>
                <a:ext uri="{FF2B5EF4-FFF2-40B4-BE49-F238E27FC236}">
                  <a16:creationId xmlns:a16="http://schemas.microsoft.com/office/drawing/2014/main" id="{33D63338-3FBA-4579-A0E2-2A7FD52F09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" y="1092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0" name="Line 146">
              <a:extLst>
                <a:ext uri="{FF2B5EF4-FFF2-40B4-BE49-F238E27FC236}">
                  <a16:creationId xmlns:a16="http://schemas.microsoft.com/office/drawing/2014/main" id="{2970E4DC-316C-4365-A414-D52095132E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" y="2472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1" name="Line 147">
              <a:extLst>
                <a:ext uri="{FF2B5EF4-FFF2-40B4-BE49-F238E27FC236}">
                  <a16:creationId xmlns:a16="http://schemas.microsoft.com/office/drawing/2014/main" id="{48663717-2F46-46B7-A37E-1F7FDABE34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" y="2476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2" name="Line 148">
              <a:extLst>
                <a:ext uri="{FF2B5EF4-FFF2-40B4-BE49-F238E27FC236}">
                  <a16:creationId xmlns:a16="http://schemas.microsoft.com/office/drawing/2014/main" id="{262AEBA6-0010-453A-A1FB-7B4F883648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" y="2481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3" name="Line 149">
              <a:extLst>
                <a:ext uri="{FF2B5EF4-FFF2-40B4-BE49-F238E27FC236}">
                  <a16:creationId xmlns:a16="http://schemas.microsoft.com/office/drawing/2014/main" id="{EE16B965-57D6-46EB-AC61-29DB641E1B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" y="2485"/>
              <a:ext cx="2983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4" name="Rectangle 150">
              <a:extLst>
                <a:ext uri="{FF2B5EF4-FFF2-40B4-BE49-F238E27FC236}">
                  <a16:creationId xmlns:a16="http://schemas.microsoft.com/office/drawing/2014/main" id="{4DF3F5BD-6C70-4BE2-B00A-723D698C25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2" y="2270"/>
              <a:ext cx="79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55" name="Freeform 151">
              <a:extLst>
                <a:ext uri="{FF2B5EF4-FFF2-40B4-BE49-F238E27FC236}">
                  <a16:creationId xmlns:a16="http://schemas.microsoft.com/office/drawing/2014/main" id="{778514F0-E59B-45DD-8F98-7ACAB8F0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9" y="2424"/>
              <a:ext cx="49" cy="113"/>
            </a:xfrm>
            <a:custGeom>
              <a:avLst/>
              <a:gdLst>
                <a:gd name="T0" fmla="*/ 0 w 49"/>
                <a:gd name="T1" fmla="*/ 0 h 113"/>
                <a:gd name="T2" fmla="*/ 49 w 49"/>
                <a:gd name="T3" fmla="*/ 57 h 113"/>
                <a:gd name="T4" fmla="*/ 0 w 49"/>
                <a:gd name="T5" fmla="*/ 113 h 113"/>
                <a:gd name="T6" fmla="*/ 0 w 49"/>
                <a:gd name="T7" fmla="*/ 0 h 1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113"/>
                <a:gd name="T14" fmla="*/ 49 w 49"/>
                <a:gd name="T15" fmla="*/ 113 h 1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113">
                  <a:moveTo>
                    <a:pt x="0" y="0"/>
                  </a:moveTo>
                  <a:lnTo>
                    <a:pt x="49" y="57"/>
                  </a:lnTo>
                  <a:lnTo>
                    <a:pt x="0" y="1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6" name="Line 152">
              <a:extLst>
                <a:ext uri="{FF2B5EF4-FFF2-40B4-BE49-F238E27FC236}">
                  <a16:creationId xmlns:a16="http://schemas.microsoft.com/office/drawing/2014/main" id="{21487552-1A29-4FD8-9994-ACC3A9E38C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54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7" name="Line 153">
              <a:extLst>
                <a:ext uri="{FF2B5EF4-FFF2-40B4-BE49-F238E27FC236}">
                  <a16:creationId xmlns:a16="http://schemas.microsoft.com/office/drawing/2014/main" id="{E71E742D-B0C2-43F4-A659-A08FB8B684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58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8" name="Line 154">
              <a:extLst>
                <a:ext uri="{FF2B5EF4-FFF2-40B4-BE49-F238E27FC236}">
                  <a16:creationId xmlns:a16="http://schemas.microsoft.com/office/drawing/2014/main" id="{CBF96D72-6926-43C5-A202-0906D994EA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62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9" name="Line 155">
              <a:extLst>
                <a:ext uri="{FF2B5EF4-FFF2-40B4-BE49-F238E27FC236}">
                  <a16:creationId xmlns:a16="http://schemas.microsoft.com/office/drawing/2014/main" id="{7E354182-30EE-4DE7-ADE1-7A30978E07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65" y="812"/>
              <a:ext cx="1" cy="333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0" name="Rectangle 156">
              <a:extLst>
                <a:ext uri="{FF2B5EF4-FFF2-40B4-BE49-F238E27FC236}">
                  <a16:creationId xmlns:a16="http://schemas.microsoft.com/office/drawing/2014/main" id="{0220A6E7-FF81-4F61-A4AE-2C132167F7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2" y="804"/>
              <a:ext cx="79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61" name="Freeform 157">
              <a:extLst>
                <a:ext uri="{FF2B5EF4-FFF2-40B4-BE49-F238E27FC236}">
                  <a16:creationId xmlns:a16="http://schemas.microsoft.com/office/drawing/2014/main" id="{78982ECA-6430-4E98-8B98-C5DCAFE465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2" y="817"/>
              <a:ext cx="99" cy="57"/>
            </a:xfrm>
            <a:custGeom>
              <a:avLst/>
              <a:gdLst>
                <a:gd name="T0" fmla="*/ 0 w 99"/>
                <a:gd name="T1" fmla="*/ 57 h 57"/>
                <a:gd name="T2" fmla="*/ 50 w 99"/>
                <a:gd name="T3" fmla="*/ 0 h 57"/>
                <a:gd name="T4" fmla="*/ 99 w 99"/>
                <a:gd name="T5" fmla="*/ 57 h 57"/>
                <a:gd name="T6" fmla="*/ 0 w 99"/>
                <a:gd name="T7" fmla="*/ 57 h 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"/>
                <a:gd name="T13" fmla="*/ 0 h 57"/>
                <a:gd name="T14" fmla="*/ 99 w 99"/>
                <a:gd name="T15" fmla="*/ 57 h 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" h="57">
                  <a:moveTo>
                    <a:pt x="0" y="57"/>
                  </a:moveTo>
                  <a:lnTo>
                    <a:pt x="50" y="0"/>
                  </a:lnTo>
                  <a:lnTo>
                    <a:pt x="99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" name="Rectangle 158">
              <a:extLst>
                <a:ext uri="{FF2B5EF4-FFF2-40B4-BE49-F238E27FC236}">
                  <a16:creationId xmlns:a16="http://schemas.microsoft.com/office/drawing/2014/main" id="{38170516-F66C-4E8B-81AC-3486151A20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" y="812"/>
              <a:ext cx="2987" cy="3337"/>
            </a:xfrm>
            <a:prstGeom prst="rect">
              <a:avLst/>
            </a:prstGeom>
            <a:noFill/>
            <a:ln w="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3" name="Line 159">
              <a:extLst>
                <a:ext uri="{FF2B5EF4-FFF2-40B4-BE49-F238E27FC236}">
                  <a16:creationId xmlns:a16="http://schemas.microsoft.com/office/drawing/2014/main" id="{7F6353B9-FEEE-44A0-B952-DFB5F49BD5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" y="2450"/>
              <a:ext cx="1" cy="6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4" name="Rectangle 160">
              <a:extLst>
                <a:ext uri="{FF2B5EF4-FFF2-40B4-BE49-F238E27FC236}">
                  <a16:creationId xmlns:a16="http://schemas.microsoft.com/office/drawing/2014/main" id="{BB131899-B524-4917-9862-3FEA605AF1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" y="2515"/>
              <a:ext cx="212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Courier New" pitchFamily="49" charset="0"/>
                </a:rPr>
                <a:t>-5</a:t>
              </a:r>
              <a:endParaRPr lang="en-US"/>
            </a:p>
          </p:txBody>
        </p:sp>
        <p:sp>
          <p:nvSpPr>
            <p:cNvPr id="65" name="Rectangle 161">
              <a:extLst>
                <a:ext uri="{FF2B5EF4-FFF2-40B4-BE49-F238E27FC236}">
                  <a16:creationId xmlns:a16="http://schemas.microsoft.com/office/drawing/2014/main" id="{E2F8647E-9A47-418E-ACCD-46FFFA119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7" y="2515"/>
              <a:ext cx="106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66" name="Line 162">
              <a:extLst>
                <a:ext uri="{FF2B5EF4-FFF2-40B4-BE49-F238E27FC236}">
                  <a16:creationId xmlns:a16="http://schemas.microsoft.com/office/drawing/2014/main" id="{8C4377C0-D78C-4BBB-AB43-1322810CCE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3" y="2450"/>
              <a:ext cx="1" cy="6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7" name="Rectangle 163">
              <a:extLst>
                <a:ext uri="{FF2B5EF4-FFF2-40B4-BE49-F238E27FC236}">
                  <a16:creationId xmlns:a16="http://schemas.microsoft.com/office/drawing/2014/main" id="{189F3900-A594-453D-940E-64FB99A37C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6" y="2515"/>
              <a:ext cx="106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68" name="Rectangle 164">
              <a:extLst>
                <a:ext uri="{FF2B5EF4-FFF2-40B4-BE49-F238E27FC236}">
                  <a16:creationId xmlns:a16="http://schemas.microsoft.com/office/drawing/2014/main" id="{909BF679-F2E8-44F3-A601-A5871E05D3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3795"/>
              <a:ext cx="212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Courier New" pitchFamily="49" charset="0"/>
                </a:rPr>
                <a:t>-5</a:t>
              </a:r>
              <a:endParaRPr lang="en-US"/>
            </a:p>
          </p:txBody>
        </p:sp>
        <p:sp>
          <p:nvSpPr>
            <p:cNvPr id="69" name="Line 165">
              <a:extLst>
                <a:ext uri="{FF2B5EF4-FFF2-40B4-BE49-F238E27FC236}">
                  <a16:creationId xmlns:a16="http://schemas.microsoft.com/office/drawing/2014/main" id="{7828290E-1EEE-4DE2-BB1A-42FB1C91AC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5" y="3865"/>
              <a:ext cx="5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0" name="Rectangle 166">
              <a:extLst>
                <a:ext uri="{FF2B5EF4-FFF2-40B4-BE49-F238E27FC236}">
                  <a16:creationId xmlns:a16="http://schemas.microsoft.com/office/drawing/2014/main" id="{A438A4CA-E18B-41BE-B77E-36C1250F7A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7" y="1022"/>
              <a:ext cx="106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71" name="Line 167">
              <a:extLst>
                <a:ext uri="{FF2B5EF4-FFF2-40B4-BE49-F238E27FC236}">
                  <a16:creationId xmlns:a16="http://schemas.microsoft.com/office/drawing/2014/main" id="{85642268-4EC6-46B0-8719-4A1DC85803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5" y="1092"/>
              <a:ext cx="5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" name="Rectangle 172">
              <a:extLst>
                <a:ext uri="{FF2B5EF4-FFF2-40B4-BE49-F238E27FC236}">
                  <a16:creationId xmlns:a16="http://schemas.microsoft.com/office/drawing/2014/main" id="{2A7DDDCF-7DD6-409B-92A8-730BC48AAE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" y="812"/>
              <a:ext cx="2987" cy="3337"/>
            </a:xfrm>
            <a:prstGeom prst="rect">
              <a:avLst/>
            </a:prstGeom>
            <a:noFill/>
            <a:ln w="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73" name="Group 104">
            <a:extLst>
              <a:ext uri="{FF2B5EF4-FFF2-40B4-BE49-F238E27FC236}">
                <a16:creationId xmlns:a16="http://schemas.microsoft.com/office/drawing/2014/main" id="{C4A9AB57-248F-4E26-B0CB-4244062E022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284691" y="2435935"/>
            <a:ext cx="3480376" cy="3236082"/>
            <a:chOff x="164" y="804"/>
            <a:chExt cx="2995" cy="3349"/>
          </a:xfrm>
        </p:grpSpPr>
        <p:sp>
          <p:nvSpPr>
            <p:cNvPr id="74" name="AutoShape 103">
              <a:extLst>
                <a:ext uri="{FF2B5EF4-FFF2-40B4-BE49-F238E27FC236}">
                  <a16:creationId xmlns:a16="http://schemas.microsoft.com/office/drawing/2014/main" id="{1090A406-A1B2-4A93-816A-5EC51482655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4" y="808"/>
              <a:ext cx="2995" cy="3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5" name="Rectangle 105">
              <a:extLst>
                <a:ext uri="{FF2B5EF4-FFF2-40B4-BE49-F238E27FC236}">
                  <a16:creationId xmlns:a16="http://schemas.microsoft.com/office/drawing/2014/main" id="{04752C9A-FB6D-45A6-A0C2-041F6FF321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" y="812"/>
              <a:ext cx="2987" cy="3337"/>
            </a:xfrm>
            <a:prstGeom prst="rect">
              <a:avLst/>
            </a:prstGeom>
            <a:solidFill>
              <a:srgbClr val="FFFFFF"/>
            </a:solidFill>
            <a:ln w="4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6" name="Line 106">
              <a:extLst>
                <a:ext uri="{FF2B5EF4-FFF2-40B4-BE49-F238E27FC236}">
                  <a16:creationId xmlns:a16="http://schemas.microsoft.com/office/drawing/2014/main" id="{8521791F-7447-41AF-83FF-DB6583D91A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7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7" name="Line 107">
              <a:extLst>
                <a:ext uri="{FF2B5EF4-FFF2-40B4-BE49-F238E27FC236}">
                  <a16:creationId xmlns:a16="http://schemas.microsoft.com/office/drawing/2014/main" id="{413082CD-B051-49E0-84A1-29514DC060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1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8" name="Line 108">
              <a:extLst>
                <a:ext uri="{FF2B5EF4-FFF2-40B4-BE49-F238E27FC236}">
                  <a16:creationId xmlns:a16="http://schemas.microsoft.com/office/drawing/2014/main" id="{CCDAE9D9-D00E-4BED-8D51-30D7BCCD79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6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9" name="Line 109">
              <a:extLst>
                <a:ext uri="{FF2B5EF4-FFF2-40B4-BE49-F238E27FC236}">
                  <a16:creationId xmlns:a16="http://schemas.microsoft.com/office/drawing/2014/main" id="{F32E79A3-AA24-4220-90A5-E957A9A7E9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9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0" name="Line 110">
              <a:extLst>
                <a:ext uri="{FF2B5EF4-FFF2-40B4-BE49-F238E27FC236}">
                  <a16:creationId xmlns:a16="http://schemas.microsoft.com/office/drawing/2014/main" id="{82D05AAA-34EC-4FB0-8847-2A51DAE75C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5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1" name="Line 111">
              <a:extLst>
                <a:ext uri="{FF2B5EF4-FFF2-40B4-BE49-F238E27FC236}">
                  <a16:creationId xmlns:a16="http://schemas.microsoft.com/office/drawing/2014/main" id="{CA391A28-77D3-4F98-B8D5-7777DA116F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8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" name="Line 112">
              <a:extLst>
                <a:ext uri="{FF2B5EF4-FFF2-40B4-BE49-F238E27FC236}">
                  <a16:creationId xmlns:a16="http://schemas.microsoft.com/office/drawing/2014/main" id="{556D80B5-9967-43E7-B779-64DEB4DBDC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60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" name="Line 113">
              <a:extLst>
                <a:ext uri="{FF2B5EF4-FFF2-40B4-BE49-F238E27FC236}">
                  <a16:creationId xmlns:a16="http://schemas.microsoft.com/office/drawing/2014/main" id="{5D912CD9-8B8E-4282-B0D1-82C3FC8406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64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" name="Line 114">
              <a:extLst>
                <a:ext uri="{FF2B5EF4-FFF2-40B4-BE49-F238E27FC236}">
                  <a16:creationId xmlns:a16="http://schemas.microsoft.com/office/drawing/2014/main" id="{9465DA43-1298-4DA1-B56C-E5707A19F0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09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5" name="Line 115">
              <a:extLst>
                <a:ext uri="{FF2B5EF4-FFF2-40B4-BE49-F238E27FC236}">
                  <a16:creationId xmlns:a16="http://schemas.microsoft.com/office/drawing/2014/main" id="{BEFADC04-7DE3-46DA-BC3C-6AE2E4694C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13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6" name="Line 116">
              <a:extLst>
                <a:ext uri="{FF2B5EF4-FFF2-40B4-BE49-F238E27FC236}">
                  <a16:creationId xmlns:a16="http://schemas.microsoft.com/office/drawing/2014/main" id="{545A1485-B48C-415A-90A6-11261554DF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07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7" name="Line 117">
              <a:extLst>
                <a:ext uri="{FF2B5EF4-FFF2-40B4-BE49-F238E27FC236}">
                  <a16:creationId xmlns:a16="http://schemas.microsoft.com/office/drawing/2014/main" id="{928AE6A3-B218-4302-B835-B9ECCDC311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10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8" name="Line 118">
              <a:extLst>
                <a:ext uri="{FF2B5EF4-FFF2-40B4-BE49-F238E27FC236}">
                  <a16:creationId xmlns:a16="http://schemas.microsoft.com/office/drawing/2014/main" id="{B075A525-5FCD-4DCE-8F06-496799E46A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56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9" name="Line 119">
              <a:extLst>
                <a:ext uri="{FF2B5EF4-FFF2-40B4-BE49-F238E27FC236}">
                  <a16:creationId xmlns:a16="http://schemas.microsoft.com/office/drawing/2014/main" id="{DD37BCDC-7675-4954-9012-BE52FD7A39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59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0" name="Line 120">
              <a:extLst>
                <a:ext uri="{FF2B5EF4-FFF2-40B4-BE49-F238E27FC236}">
                  <a16:creationId xmlns:a16="http://schemas.microsoft.com/office/drawing/2014/main" id="{0D9FFBD6-E77A-4662-B0B0-9956D7281A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5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1" name="Line 121">
              <a:extLst>
                <a:ext uri="{FF2B5EF4-FFF2-40B4-BE49-F238E27FC236}">
                  <a16:creationId xmlns:a16="http://schemas.microsoft.com/office/drawing/2014/main" id="{E4E62EE4-2B05-486C-8E19-3921A6845F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8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2" name="Line 122">
              <a:extLst>
                <a:ext uri="{FF2B5EF4-FFF2-40B4-BE49-F238E27FC236}">
                  <a16:creationId xmlns:a16="http://schemas.microsoft.com/office/drawing/2014/main" id="{5F231ABE-3980-4EEF-977B-9D31A2C2F4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50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" name="Line 123">
              <a:extLst>
                <a:ext uri="{FF2B5EF4-FFF2-40B4-BE49-F238E27FC236}">
                  <a16:creationId xmlns:a16="http://schemas.microsoft.com/office/drawing/2014/main" id="{A231B3C0-15FE-40E0-8791-D8948A6550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54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4" name="Line 124">
              <a:extLst>
                <a:ext uri="{FF2B5EF4-FFF2-40B4-BE49-F238E27FC236}">
                  <a16:creationId xmlns:a16="http://schemas.microsoft.com/office/drawing/2014/main" id="{4EA78676-A358-4ABB-A5F7-5FDAB49163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99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5" name="Line 125">
              <a:extLst>
                <a:ext uri="{FF2B5EF4-FFF2-40B4-BE49-F238E27FC236}">
                  <a16:creationId xmlns:a16="http://schemas.microsoft.com/office/drawing/2014/main" id="{56B27A6B-AC83-4201-8ADF-234D2BB7AA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03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6" name="Line 126">
              <a:extLst>
                <a:ext uri="{FF2B5EF4-FFF2-40B4-BE49-F238E27FC236}">
                  <a16:creationId xmlns:a16="http://schemas.microsoft.com/office/drawing/2014/main" id="{D7BCF6B0-281E-4906-9756-88D41E24AC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" y="3860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7" name="Line 127">
              <a:extLst>
                <a:ext uri="{FF2B5EF4-FFF2-40B4-BE49-F238E27FC236}">
                  <a16:creationId xmlns:a16="http://schemas.microsoft.com/office/drawing/2014/main" id="{A5F0690B-DD10-4E65-B6E6-85AD021F66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" y="3865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8" name="Line 128">
              <a:extLst>
                <a:ext uri="{FF2B5EF4-FFF2-40B4-BE49-F238E27FC236}">
                  <a16:creationId xmlns:a16="http://schemas.microsoft.com/office/drawing/2014/main" id="{8E4E1149-776D-4CF2-B63F-298D50F73A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" y="3585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9" name="Line 129">
              <a:extLst>
                <a:ext uri="{FF2B5EF4-FFF2-40B4-BE49-F238E27FC236}">
                  <a16:creationId xmlns:a16="http://schemas.microsoft.com/office/drawing/2014/main" id="{F1FB2C62-A76C-4005-B6EE-3BAD482C8D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" y="3590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0" name="Line 130">
              <a:extLst>
                <a:ext uri="{FF2B5EF4-FFF2-40B4-BE49-F238E27FC236}">
                  <a16:creationId xmlns:a16="http://schemas.microsoft.com/office/drawing/2014/main" id="{0828EACF-8598-4BEF-AFBB-F6B08294D1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" y="3306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1" name="Line 131">
              <a:extLst>
                <a:ext uri="{FF2B5EF4-FFF2-40B4-BE49-F238E27FC236}">
                  <a16:creationId xmlns:a16="http://schemas.microsoft.com/office/drawing/2014/main" id="{B3676185-9E53-4578-9F2E-7BB6D5BC0F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" y="3310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2" name="Line 132">
              <a:extLst>
                <a:ext uri="{FF2B5EF4-FFF2-40B4-BE49-F238E27FC236}">
                  <a16:creationId xmlns:a16="http://schemas.microsoft.com/office/drawing/2014/main" id="{A441F8F4-5532-4EC0-9234-D561C4BFEC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" y="3031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" name="Line 133">
              <a:extLst>
                <a:ext uri="{FF2B5EF4-FFF2-40B4-BE49-F238E27FC236}">
                  <a16:creationId xmlns:a16="http://schemas.microsoft.com/office/drawing/2014/main" id="{DB3A76F1-879D-44EA-9CDE-ED7CE066A2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" y="3035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" name="Line 134">
              <a:extLst>
                <a:ext uri="{FF2B5EF4-FFF2-40B4-BE49-F238E27FC236}">
                  <a16:creationId xmlns:a16="http://schemas.microsoft.com/office/drawing/2014/main" id="{4822544C-7A1C-48B2-A564-1ED6C286AA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" y="2751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" name="Line 135">
              <a:extLst>
                <a:ext uri="{FF2B5EF4-FFF2-40B4-BE49-F238E27FC236}">
                  <a16:creationId xmlns:a16="http://schemas.microsoft.com/office/drawing/2014/main" id="{F5CF9DD9-0E7C-4BC0-8F91-3028470EF6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" y="2756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6" name="Line 136">
              <a:extLst>
                <a:ext uri="{FF2B5EF4-FFF2-40B4-BE49-F238E27FC236}">
                  <a16:creationId xmlns:a16="http://schemas.microsoft.com/office/drawing/2014/main" id="{484BEB9C-DD3A-4DD6-8A0C-50CB99BEDA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" y="2197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7" name="Line 137">
              <a:extLst>
                <a:ext uri="{FF2B5EF4-FFF2-40B4-BE49-F238E27FC236}">
                  <a16:creationId xmlns:a16="http://schemas.microsoft.com/office/drawing/2014/main" id="{8D77BE82-AAEA-409B-8832-1B4861AE5A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" y="2201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8" name="Line 138">
              <a:extLst>
                <a:ext uri="{FF2B5EF4-FFF2-40B4-BE49-F238E27FC236}">
                  <a16:creationId xmlns:a16="http://schemas.microsoft.com/office/drawing/2014/main" id="{8E4F24CC-BCDB-4FEB-B733-A6FA421B55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" y="1922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9" name="Line 139">
              <a:extLst>
                <a:ext uri="{FF2B5EF4-FFF2-40B4-BE49-F238E27FC236}">
                  <a16:creationId xmlns:a16="http://schemas.microsoft.com/office/drawing/2014/main" id="{5F3E475E-451F-4F41-893D-60BC278AE1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" y="1926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0" name="Line 140">
              <a:extLst>
                <a:ext uri="{FF2B5EF4-FFF2-40B4-BE49-F238E27FC236}">
                  <a16:creationId xmlns:a16="http://schemas.microsoft.com/office/drawing/2014/main" id="{FBCD47CC-1048-41CC-8865-78D29BD590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" y="1642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1" name="Line 141">
              <a:extLst>
                <a:ext uri="{FF2B5EF4-FFF2-40B4-BE49-F238E27FC236}">
                  <a16:creationId xmlns:a16="http://schemas.microsoft.com/office/drawing/2014/main" id="{9A687CF7-A6CC-4850-94C6-3464E5AFF9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" y="1646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2" name="Line 142">
              <a:extLst>
                <a:ext uri="{FF2B5EF4-FFF2-40B4-BE49-F238E27FC236}">
                  <a16:creationId xmlns:a16="http://schemas.microsoft.com/office/drawing/2014/main" id="{BBF7D076-0C65-4205-BDB8-8B170164DA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" y="1367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3" name="Line 143">
              <a:extLst>
                <a:ext uri="{FF2B5EF4-FFF2-40B4-BE49-F238E27FC236}">
                  <a16:creationId xmlns:a16="http://schemas.microsoft.com/office/drawing/2014/main" id="{83E1E34D-DF0F-48DA-B954-4B663D7033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" y="1371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4" name="Line 144">
              <a:extLst>
                <a:ext uri="{FF2B5EF4-FFF2-40B4-BE49-F238E27FC236}">
                  <a16:creationId xmlns:a16="http://schemas.microsoft.com/office/drawing/2014/main" id="{CF14FF40-9F99-4B67-B8A3-7C996E6484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" y="1087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5" name="Line 145">
              <a:extLst>
                <a:ext uri="{FF2B5EF4-FFF2-40B4-BE49-F238E27FC236}">
                  <a16:creationId xmlns:a16="http://schemas.microsoft.com/office/drawing/2014/main" id="{918E8E49-9C03-4A8C-8E32-22036984A5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" y="1092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6" name="Line 146">
              <a:extLst>
                <a:ext uri="{FF2B5EF4-FFF2-40B4-BE49-F238E27FC236}">
                  <a16:creationId xmlns:a16="http://schemas.microsoft.com/office/drawing/2014/main" id="{C0230C4A-801C-464F-904E-349D9029D9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" y="2472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7" name="Line 147">
              <a:extLst>
                <a:ext uri="{FF2B5EF4-FFF2-40B4-BE49-F238E27FC236}">
                  <a16:creationId xmlns:a16="http://schemas.microsoft.com/office/drawing/2014/main" id="{C37BEBC1-5200-405C-A053-5E492A861D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" y="2476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8" name="Line 148">
              <a:extLst>
                <a:ext uri="{FF2B5EF4-FFF2-40B4-BE49-F238E27FC236}">
                  <a16:creationId xmlns:a16="http://schemas.microsoft.com/office/drawing/2014/main" id="{A2A504A4-4A9E-479D-BDC0-EBEC69689E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" y="2481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9" name="Line 149">
              <a:extLst>
                <a:ext uri="{FF2B5EF4-FFF2-40B4-BE49-F238E27FC236}">
                  <a16:creationId xmlns:a16="http://schemas.microsoft.com/office/drawing/2014/main" id="{CA029383-0C49-4BD6-88F3-5513403B13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" y="2485"/>
              <a:ext cx="2983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0" name="Rectangle 150">
              <a:extLst>
                <a:ext uri="{FF2B5EF4-FFF2-40B4-BE49-F238E27FC236}">
                  <a16:creationId xmlns:a16="http://schemas.microsoft.com/office/drawing/2014/main" id="{362C6938-50DD-41C4-9AC3-F2D8208121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2" y="2270"/>
              <a:ext cx="79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121" name="Freeform 151">
              <a:extLst>
                <a:ext uri="{FF2B5EF4-FFF2-40B4-BE49-F238E27FC236}">
                  <a16:creationId xmlns:a16="http://schemas.microsoft.com/office/drawing/2014/main" id="{8FBE4126-9F43-4BE8-AA06-95EB0AC08F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9" y="2424"/>
              <a:ext cx="49" cy="113"/>
            </a:xfrm>
            <a:custGeom>
              <a:avLst/>
              <a:gdLst>
                <a:gd name="T0" fmla="*/ 0 w 49"/>
                <a:gd name="T1" fmla="*/ 0 h 113"/>
                <a:gd name="T2" fmla="*/ 49 w 49"/>
                <a:gd name="T3" fmla="*/ 57 h 113"/>
                <a:gd name="T4" fmla="*/ 0 w 49"/>
                <a:gd name="T5" fmla="*/ 113 h 113"/>
                <a:gd name="T6" fmla="*/ 0 w 49"/>
                <a:gd name="T7" fmla="*/ 0 h 1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113"/>
                <a:gd name="T14" fmla="*/ 49 w 49"/>
                <a:gd name="T15" fmla="*/ 113 h 1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113">
                  <a:moveTo>
                    <a:pt x="0" y="0"/>
                  </a:moveTo>
                  <a:lnTo>
                    <a:pt x="49" y="57"/>
                  </a:lnTo>
                  <a:lnTo>
                    <a:pt x="0" y="1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2" name="Line 152">
              <a:extLst>
                <a:ext uri="{FF2B5EF4-FFF2-40B4-BE49-F238E27FC236}">
                  <a16:creationId xmlns:a16="http://schemas.microsoft.com/office/drawing/2014/main" id="{B2D43045-E712-4C94-966E-3F2A449DDE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54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" name="Line 153">
              <a:extLst>
                <a:ext uri="{FF2B5EF4-FFF2-40B4-BE49-F238E27FC236}">
                  <a16:creationId xmlns:a16="http://schemas.microsoft.com/office/drawing/2014/main" id="{A9595AEB-E396-4C1E-B295-0671F9F3D7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58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" name="Line 154">
              <a:extLst>
                <a:ext uri="{FF2B5EF4-FFF2-40B4-BE49-F238E27FC236}">
                  <a16:creationId xmlns:a16="http://schemas.microsoft.com/office/drawing/2014/main" id="{2AAE00A7-2BEB-4557-B145-60CF2DBFD2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62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" name="Line 155">
              <a:extLst>
                <a:ext uri="{FF2B5EF4-FFF2-40B4-BE49-F238E27FC236}">
                  <a16:creationId xmlns:a16="http://schemas.microsoft.com/office/drawing/2014/main" id="{3A98995B-0E27-41BD-A5A9-7885B8000C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65" y="812"/>
              <a:ext cx="1" cy="333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6" name="Rectangle 156">
              <a:extLst>
                <a:ext uri="{FF2B5EF4-FFF2-40B4-BE49-F238E27FC236}">
                  <a16:creationId xmlns:a16="http://schemas.microsoft.com/office/drawing/2014/main" id="{0140C5F1-0176-4B5D-B043-AAF2242A1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2" y="804"/>
              <a:ext cx="79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127" name="Freeform 157">
              <a:extLst>
                <a:ext uri="{FF2B5EF4-FFF2-40B4-BE49-F238E27FC236}">
                  <a16:creationId xmlns:a16="http://schemas.microsoft.com/office/drawing/2014/main" id="{CF970622-52D3-442D-A14A-6E304A392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2" y="817"/>
              <a:ext cx="99" cy="57"/>
            </a:xfrm>
            <a:custGeom>
              <a:avLst/>
              <a:gdLst>
                <a:gd name="T0" fmla="*/ 0 w 99"/>
                <a:gd name="T1" fmla="*/ 57 h 57"/>
                <a:gd name="T2" fmla="*/ 50 w 99"/>
                <a:gd name="T3" fmla="*/ 0 h 57"/>
                <a:gd name="T4" fmla="*/ 99 w 99"/>
                <a:gd name="T5" fmla="*/ 57 h 57"/>
                <a:gd name="T6" fmla="*/ 0 w 99"/>
                <a:gd name="T7" fmla="*/ 57 h 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"/>
                <a:gd name="T13" fmla="*/ 0 h 57"/>
                <a:gd name="T14" fmla="*/ 99 w 99"/>
                <a:gd name="T15" fmla="*/ 57 h 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" h="57">
                  <a:moveTo>
                    <a:pt x="0" y="57"/>
                  </a:moveTo>
                  <a:lnTo>
                    <a:pt x="50" y="0"/>
                  </a:lnTo>
                  <a:lnTo>
                    <a:pt x="99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8" name="Rectangle 158">
              <a:extLst>
                <a:ext uri="{FF2B5EF4-FFF2-40B4-BE49-F238E27FC236}">
                  <a16:creationId xmlns:a16="http://schemas.microsoft.com/office/drawing/2014/main" id="{BCEF846D-B1AB-4FBE-9D0E-89B8C5DDB9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" y="812"/>
              <a:ext cx="2987" cy="3337"/>
            </a:xfrm>
            <a:prstGeom prst="rect">
              <a:avLst/>
            </a:prstGeom>
            <a:noFill/>
            <a:ln w="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9" name="Line 159">
              <a:extLst>
                <a:ext uri="{FF2B5EF4-FFF2-40B4-BE49-F238E27FC236}">
                  <a16:creationId xmlns:a16="http://schemas.microsoft.com/office/drawing/2014/main" id="{715FE813-152C-4A0A-AAD5-8ADFCC401D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" y="2450"/>
              <a:ext cx="1" cy="6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0" name="Rectangle 160">
              <a:extLst>
                <a:ext uri="{FF2B5EF4-FFF2-40B4-BE49-F238E27FC236}">
                  <a16:creationId xmlns:a16="http://schemas.microsoft.com/office/drawing/2014/main" id="{759C6B57-9690-42CA-A7DF-11FB18E60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" y="2515"/>
              <a:ext cx="212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Courier New" pitchFamily="49" charset="0"/>
                </a:rPr>
                <a:t>-5</a:t>
              </a:r>
              <a:endParaRPr lang="en-US"/>
            </a:p>
          </p:txBody>
        </p:sp>
        <p:sp>
          <p:nvSpPr>
            <p:cNvPr id="131" name="Rectangle 161">
              <a:extLst>
                <a:ext uri="{FF2B5EF4-FFF2-40B4-BE49-F238E27FC236}">
                  <a16:creationId xmlns:a16="http://schemas.microsoft.com/office/drawing/2014/main" id="{FE58ADF1-0BA4-455A-B5FA-06A50C64F4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7" y="2515"/>
              <a:ext cx="106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132" name="Line 162">
              <a:extLst>
                <a:ext uri="{FF2B5EF4-FFF2-40B4-BE49-F238E27FC236}">
                  <a16:creationId xmlns:a16="http://schemas.microsoft.com/office/drawing/2014/main" id="{C81A9E4D-6697-4051-ACC3-5B7A0D658E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3" y="2450"/>
              <a:ext cx="1" cy="6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" name="Rectangle 163">
              <a:extLst>
                <a:ext uri="{FF2B5EF4-FFF2-40B4-BE49-F238E27FC236}">
                  <a16:creationId xmlns:a16="http://schemas.microsoft.com/office/drawing/2014/main" id="{82F628CD-E2CA-4433-B18F-58AD4FA38C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6" y="2515"/>
              <a:ext cx="106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134" name="Rectangle 164">
              <a:extLst>
                <a:ext uri="{FF2B5EF4-FFF2-40B4-BE49-F238E27FC236}">
                  <a16:creationId xmlns:a16="http://schemas.microsoft.com/office/drawing/2014/main" id="{D81E9CE5-1B3D-4CA1-8E85-A6FA82E10E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3795"/>
              <a:ext cx="212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Courier New" pitchFamily="49" charset="0"/>
                </a:rPr>
                <a:t>-5</a:t>
              </a:r>
              <a:endParaRPr lang="en-US"/>
            </a:p>
          </p:txBody>
        </p:sp>
        <p:sp>
          <p:nvSpPr>
            <p:cNvPr id="135" name="Line 165">
              <a:extLst>
                <a:ext uri="{FF2B5EF4-FFF2-40B4-BE49-F238E27FC236}">
                  <a16:creationId xmlns:a16="http://schemas.microsoft.com/office/drawing/2014/main" id="{23F06614-BF16-48FD-8863-2776180DD6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5" y="3865"/>
              <a:ext cx="5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6" name="Rectangle 166">
              <a:extLst>
                <a:ext uri="{FF2B5EF4-FFF2-40B4-BE49-F238E27FC236}">
                  <a16:creationId xmlns:a16="http://schemas.microsoft.com/office/drawing/2014/main" id="{7AAD9954-8751-400C-87DC-29E52594EA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7" y="1022"/>
              <a:ext cx="106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137" name="Line 167">
              <a:extLst>
                <a:ext uri="{FF2B5EF4-FFF2-40B4-BE49-F238E27FC236}">
                  <a16:creationId xmlns:a16="http://schemas.microsoft.com/office/drawing/2014/main" id="{560CD1FA-54FD-4B1F-9D7A-4BC0A0E58F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5" y="1092"/>
              <a:ext cx="5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8" name="Rectangle 172">
              <a:extLst>
                <a:ext uri="{FF2B5EF4-FFF2-40B4-BE49-F238E27FC236}">
                  <a16:creationId xmlns:a16="http://schemas.microsoft.com/office/drawing/2014/main" id="{EDB5DFB4-D0C5-4A20-8A4E-E850E6BAC3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" y="812"/>
              <a:ext cx="2987" cy="3337"/>
            </a:xfrm>
            <a:prstGeom prst="rect">
              <a:avLst/>
            </a:prstGeom>
            <a:noFill/>
            <a:ln w="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139" name="Group 104">
            <a:extLst>
              <a:ext uri="{FF2B5EF4-FFF2-40B4-BE49-F238E27FC236}">
                <a16:creationId xmlns:a16="http://schemas.microsoft.com/office/drawing/2014/main" id="{D3F28FF7-83A4-442A-BFA6-3B3BB1F558E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113562" y="2435935"/>
            <a:ext cx="3480376" cy="3236082"/>
            <a:chOff x="164" y="804"/>
            <a:chExt cx="2995" cy="3349"/>
          </a:xfrm>
        </p:grpSpPr>
        <p:sp>
          <p:nvSpPr>
            <p:cNvPr id="140" name="AutoShape 103">
              <a:extLst>
                <a:ext uri="{FF2B5EF4-FFF2-40B4-BE49-F238E27FC236}">
                  <a16:creationId xmlns:a16="http://schemas.microsoft.com/office/drawing/2014/main" id="{1692077E-D0BF-453D-8A56-012ADC453E0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4" y="808"/>
              <a:ext cx="2995" cy="3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1" name="Rectangle 105">
              <a:extLst>
                <a:ext uri="{FF2B5EF4-FFF2-40B4-BE49-F238E27FC236}">
                  <a16:creationId xmlns:a16="http://schemas.microsoft.com/office/drawing/2014/main" id="{823C0403-1421-42C4-9CEE-54E0A020BB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" y="812"/>
              <a:ext cx="2987" cy="3337"/>
            </a:xfrm>
            <a:prstGeom prst="rect">
              <a:avLst/>
            </a:prstGeom>
            <a:solidFill>
              <a:srgbClr val="FFFFFF"/>
            </a:solidFill>
            <a:ln w="4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2" name="Line 106">
              <a:extLst>
                <a:ext uri="{FF2B5EF4-FFF2-40B4-BE49-F238E27FC236}">
                  <a16:creationId xmlns:a16="http://schemas.microsoft.com/office/drawing/2014/main" id="{8727F074-F9F9-4DC2-A4C7-8B0E8FD94C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7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" name="Line 107">
              <a:extLst>
                <a:ext uri="{FF2B5EF4-FFF2-40B4-BE49-F238E27FC236}">
                  <a16:creationId xmlns:a16="http://schemas.microsoft.com/office/drawing/2014/main" id="{71B51FF8-2C63-47C4-989D-315AF7A0DE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1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" name="Line 108">
              <a:extLst>
                <a:ext uri="{FF2B5EF4-FFF2-40B4-BE49-F238E27FC236}">
                  <a16:creationId xmlns:a16="http://schemas.microsoft.com/office/drawing/2014/main" id="{4C8E129F-8FE9-4CD0-AAB4-70B6F667D8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6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" name="Line 109">
              <a:extLst>
                <a:ext uri="{FF2B5EF4-FFF2-40B4-BE49-F238E27FC236}">
                  <a16:creationId xmlns:a16="http://schemas.microsoft.com/office/drawing/2014/main" id="{FDF3AE64-50DA-4F57-9A17-4DF8257FAB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9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6" name="Line 110">
              <a:extLst>
                <a:ext uri="{FF2B5EF4-FFF2-40B4-BE49-F238E27FC236}">
                  <a16:creationId xmlns:a16="http://schemas.microsoft.com/office/drawing/2014/main" id="{04FB2800-24AC-48ED-B411-FEFA61B583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5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7" name="Line 111">
              <a:extLst>
                <a:ext uri="{FF2B5EF4-FFF2-40B4-BE49-F238E27FC236}">
                  <a16:creationId xmlns:a16="http://schemas.microsoft.com/office/drawing/2014/main" id="{8E915B33-E4C9-4A15-A14A-4876BE8D0F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8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8" name="Line 112">
              <a:extLst>
                <a:ext uri="{FF2B5EF4-FFF2-40B4-BE49-F238E27FC236}">
                  <a16:creationId xmlns:a16="http://schemas.microsoft.com/office/drawing/2014/main" id="{7874380F-42A2-41B2-96A3-9762005C88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60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9" name="Line 113">
              <a:extLst>
                <a:ext uri="{FF2B5EF4-FFF2-40B4-BE49-F238E27FC236}">
                  <a16:creationId xmlns:a16="http://schemas.microsoft.com/office/drawing/2014/main" id="{55B9CEC4-39ED-4E39-A707-421982FBDA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64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0" name="Line 114">
              <a:extLst>
                <a:ext uri="{FF2B5EF4-FFF2-40B4-BE49-F238E27FC236}">
                  <a16:creationId xmlns:a16="http://schemas.microsoft.com/office/drawing/2014/main" id="{A66E30A4-4C87-43B3-9BCC-AA964A6072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09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1" name="Line 115">
              <a:extLst>
                <a:ext uri="{FF2B5EF4-FFF2-40B4-BE49-F238E27FC236}">
                  <a16:creationId xmlns:a16="http://schemas.microsoft.com/office/drawing/2014/main" id="{EDE988DE-E257-46B9-B415-35BF0115C8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13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2" name="Line 116">
              <a:extLst>
                <a:ext uri="{FF2B5EF4-FFF2-40B4-BE49-F238E27FC236}">
                  <a16:creationId xmlns:a16="http://schemas.microsoft.com/office/drawing/2014/main" id="{8CA7C246-C520-45E2-8170-DAED065C15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07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3" name="Line 117">
              <a:extLst>
                <a:ext uri="{FF2B5EF4-FFF2-40B4-BE49-F238E27FC236}">
                  <a16:creationId xmlns:a16="http://schemas.microsoft.com/office/drawing/2014/main" id="{98F442CE-BF7E-4C67-A690-1EF2394C70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10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4" name="Line 118">
              <a:extLst>
                <a:ext uri="{FF2B5EF4-FFF2-40B4-BE49-F238E27FC236}">
                  <a16:creationId xmlns:a16="http://schemas.microsoft.com/office/drawing/2014/main" id="{6BA9C6FF-9385-4FC9-AF8D-36B1813D1E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56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5" name="Line 119">
              <a:extLst>
                <a:ext uri="{FF2B5EF4-FFF2-40B4-BE49-F238E27FC236}">
                  <a16:creationId xmlns:a16="http://schemas.microsoft.com/office/drawing/2014/main" id="{124076AA-2E9F-4252-8A4F-389B5D7463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59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6" name="Line 120">
              <a:extLst>
                <a:ext uri="{FF2B5EF4-FFF2-40B4-BE49-F238E27FC236}">
                  <a16:creationId xmlns:a16="http://schemas.microsoft.com/office/drawing/2014/main" id="{8B2DD237-0965-45F5-855E-69C79E8844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5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7" name="Line 121">
              <a:extLst>
                <a:ext uri="{FF2B5EF4-FFF2-40B4-BE49-F238E27FC236}">
                  <a16:creationId xmlns:a16="http://schemas.microsoft.com/office/drawing/2014/main" id="{23553C18-E42B-451B-8E43-7291DBCB7D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8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8" name="Line 122">
              <a:extLst>
                <a:ext uri="{FF2B5EF4-FFF2-40B4-BE49-F238E27FC236}">
                  <a16:creationId xmlns:a16="http://schemas.microsoft.com/office/drawing/2014/main" id="{83F20E21-3D0E-455C-92A4-B00E41D30A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50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9" name="Line 123">
              <a:extLst>
                <a:ext uri="{FF2B5EF4-FFF2-40B4-BE49-F238E27FC236}">
                  <a16:creationId xmlns:a16="http://schemas.microsoft.com/office/drawing/2014/main" id="{B098D489-31DB-4AF8-B218-A0AF3CA246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54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0" name="Line 124">
              <a:extLst>
                <a:ext uri="{FF2B5EF4-FFF2-40B4-BE49-F238E27FC236}">
                  <a16:creationId xmlns:a16="http://schemas.microsoft.com/office/drawing/2014/main" id="{3CA9CD1C-1362-4FA5-BA8E-FEFCE99077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99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1" name="Line 125">
              <a:extLst>
                <a:ext uri="{FF2B5EF4-FFF2-40B4-BE49-F238E27FC236}">
                  <a16:creationId xmlns:a16="http://schemas.microsoft.com/office/drawing/2014/main" id="{E01E9F3A-CF5E-402E-847D-FE60FBDFD7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03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2" name="Line 126">
              <a:extLst>
                <a:ext uri="{FF2B5EF4-FFF2-40B4-BE49-F238E27FC236}">
                  <a16:creationId xmlns:a16="http://schemas.microsoft.com/office/drawing/2014/main" id="{3C05F02B-16B6-4BC1-8E33-60F39A3833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" y="3860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3" name="Line 127">
              <a:extLst>
                <a:ext uri="{FF2B5EF4-FFF2-40B4-BE49-F238E27FC236}">
                  <a16:creationId xmlns:a16="http://schemas.microsoft.com/office/drawing/2014/main" id="{CE58364B-E7BF-4678-AD1B-0F9AE5CC91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" y="3865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" name="Line 128">
              <a:extLst>
                <a:ext uri="{FF2B5EF4-FFF2-40B4-BE49-F238E27FC236}">
                  <a16:creationId xmlns:a16="http://schemas.microsoft.com/office/drawing/2014/main" id="{7706B9DE-4596-4E76-91FA-CBDF96841A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" y="3585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" name="Line 129">
              <a:extLst>
                <a:ext uri="{FF2B5EF4-FFF2-40B4-BE49-F238E27FC236}">
                  <a16:creationId xmlns:a16="http://schemas.microsoft.com/office/drawing/2014/main" id="{716B7777-D920-4AD9-8FA5-00E8A401F8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" y="3590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6" name="Line 130">
              <a:extLst>
                <a:ext uri="{FF2B5EF4-FFF2-40B4-BE49-F238E27FC236}">
                  <a16:creationId xmlns:a16="http://schemas.microsoft.com/office/drawing/2014/main" id="{E3B7BB5E-4EC6-454C-80A1-F7A8B8B579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" y="3306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7" name="Line 131">
              <a:extLst>
                <a:ext uri="{FF2B5EF4-FFF2-40B4-BE49-F238E27FC236}">
                  <a16:creationId xmlns:a16="http://schemas.microsoft.com/office/drawing/2014/main" id="{CC40A8FF-1CD7-4471-9F32-39E9216F7D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" y="3310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8" name="Line 132">
              <a:extLst>
                <a:ext uri="{FF2B5EF4-FFF2-40B4-BE49-F238E27FC236}">
                  <a16:creationId xmlns:a16="http://schemas.microsoft.com/office/drawing/2014/main" id="{D5BE8060-2D21-492D-AD8D-5FF4F90381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" y="3031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9" name="Line 133">
              <a:extLst>
                <a:ext uri="{FF2B5EF4-FFF2-40B4-BE49-F238E27FC236}">
                  <a16:creationId xmlns:a16="http://schemas.microsoft.com/office/drawing/2014/main" id="{9F01A7B6-3AAC-48F0-8884-3CD47F35FA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" y="3035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0" name="Line 134">
              <a:extLst>
                <a:ext uri="{FF2B5EF4-FFF2-40B4-BE49-F238E27FC236}">
                  <a16:creationId xmlns:a16="http://schemas.microsoft.com/office/drawing/2014/main" id="{777840DA-DD1E-42A3-8286-DD160A6423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" y="2751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1" name="Line 135">
              <a:extLst>
                <a:ext uri="{FF2B5EF4-FFF2-40B4-BE49-F238E27FC236}">
                  <a16:creationId xmlns:a16="http://schemas.microsoft.com/office/drawing/2014/main" id="{6DBAB37B-1300-49F2-8356-425F3F2B62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" y="2756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2" name="Line 136">
              <a:extLst>
                <a:ext uri="{FF2B5EF4-FFF2-40B4-BE49-F238E27FC236}">
                  <a16:creationId xmlns:a16="http://schemas.microsoft.com/office/drawing/2014/main" id="{AE5E7EA6-A5B6-4CE8-9874-FC8A739B57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" y="2197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3" name="Line 137">
              <a:extLst>
                <a:ext uri="{FF2B5EF4-FFF2-40B4-BE49-F238E27FC236}">
                  <a16:creationId xmlns:a16="http://schemas.microsoft.com/office/drawing/2014/main" id="{25FC87A8-EAE3-4D07-B772-B02A36E3E3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" y="2201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4" name="Line 138">
              <a:extLst>
                <a:ext uri="{FF2B5EF4-FFF2-40B4-BE49-F238E27FC236}">
                  <a16:creationId xmlns:a16="http://schemas.microsoft.com/office/drawing/2014/main" id="{150E9623-2525-4267-9071-8F80B587AE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" y="1922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5" name="Line 139">
              <a:extLst>
                <a:ext uri="{FF2B5EF4-FFF2-40B4-BE49-F238E27FC236}">
                  <a16:creationId xmlns:a16="http://schemas.microsoft.com/office/drawing/2014/main" id="{2C152E59-84DC-4C17-8AD4-B1CE69CE80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" y="1926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6" name="Line 140">
              <a:extLst>
                <a:ext uri="{FF2B5EF4-FFF2-40B4-BE49-F238E27FC236}">
                  <a16:creationId xmlns:a16="http://schemas.microsoft.com/office/drawing/2014/main" id="{824C0CCD-30F4-4C6A-A609-02DA7B2F1F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" y="1642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7" name="Line 141">
              <a:extLst>
                <a:ext uri="{FF2B5EF4-FFF2-40B4-BE49-F238E27FC236}">
                  <a16:creationId xmlns:a16="http://schemas.microsoft.com/office/drawing/2014/main" id="{B2E81007-7683-4B91-AB2C-A66844713B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" y="1646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8" name="Line 142">
              <a:extLst>
                <a:ext uri="{FF2B5EF4-FFF2-40B4-BE49-F238E27FC236}">
                  <a16:creationId xmlns:a16="http://schemas.microsoft.com/office/drawing/2014/main" id="{539B2B2B-0E20-48D1-984F-E0EB8960E2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" y="1367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9" name="Line 143">
              <a:extLst>
                <a:ext uri="{FF2B5EF4-FFF2-40B4-BE49-F238E27FC236}">
                  <a16:creationId xmlns:a16="http://schemas.microsoft.com/office/drawing/2014/main" id="{AC188A8D-0551-4204-A495-00017A0E3F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" y="1371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0" name="Line 144">
              <a:extLst>
                <a:ext uri="{FF2B5EF4-FFF2-40B4-BE49-F238E27FC236}">
                  <a16:creationId xmlns:a16="http://schemas.microsoft.com/office/drawing/2014/main" id="{CF0D0D9E-C30F-4C12-905B-C97D42CB46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" y="1087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1" name="Line 145">
              <a:extLst>
                <a:ext uri="{FF2B5EF4-FFF2-40B4-BE49-F238E27FC236}">
                  <a16:creationId xmlns:a16="http://schemas.microsoft.com/office/drawing/2014/main" id="{E85AEA7E-E8D1-4FBA-A7F8-0A34DB76E4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" y="1092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2" name="Line 146">
              <a:extLst>
                <a:ext uri="{FF2B5EF4-FFF2-40B4-BE49-F238E27FC236}">
                  <a16:creationId xmlns:a16="http://schemas.microsoft.com/office/drawing/2014/main" id="{2FA4E8DE-6C73-4D62-9766-B31F2BE789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" y="2472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3" name="Line 147">
              <a:extLst>
                <a:ext uri="{FF2B5EF4-FFF2-40B4-BE49-F238E27FC236}">
                  <a16:creationId xmlns:a16="http://schemas.microsoft.com/office/drawing/2014/main" id="{99A7DC83-23F1-4520-95DD-C91320BBFD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" y="2476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4" name="Line 148">
              <a:extLst>
                <a:ext uri="{FF2B5EF4-FFF2-40B4-BE49-F238E27FC236}">
                  <a16:creationId xmlns:a16="http://schemas.microsoft.com/office/drawing/2014/main" id="{4BAF5246-E7A2-45F2-8F82-EB33B10263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" y="2481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" name="Line 149">
              <a:extLst>
                <a:ext uri="{FF2B5EF4-FFF2-40B4-BE49-F238E27FC236}">
                  <a16:creationId xmlns:a16="http://schemas.microsoft.com/office/drawing/2014/main" id="{73F080DC-2F3A-441B-BEC9-0F4FBE08D2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" y="2485"/>
              <a:ext cx="2983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6" name="Rectangle 150">
              <a:extLst>
                <a:ext uri="{FF2B5EF4-FFF2-40B4-BE49-F238E27FC236}">
                  <a16:creationId xmlns:a16="http://schemas.microsoft.com/office/drawing/2014/main" id="{CFFAC24F-C52E-43A3-BED9-533F6E0F9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2" y="2270"/>
              <a:ext cx="79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187" name="Freeform 151">
              <a:extLst>
                <a:ext uri="{FF2B5EF4-FFF2-40B4-BE49-F238E27FC236}">
                  <a16:creationId xmlns:a16="http://schemas.microsoft.com/office/drawing/2014/main" id="{2D2A9DF5-0259-4587-8AA5-80BB9BB346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9" y="2424"/>
              <a:ext cx="49" cy="113"/>
            </a:xfrm>
            <a:custGeom>
              <a:avLst/>
              <a:gdLst>
                <a:gd name="T0" fmla="*/ 0 w 49"/>
                <a:gd name="T1" fmla="*/ 0 h 113"/>
                <a:gd name="T2" fmla="*/ 49 w 49"/>
                <a:gd name="T3" fmla="*/ 57 h 113"/>
                <a:gd name="T4" fmla="*/ 0 w 49"/>
                <a:gd name="T5" fmla="*/ 113 h 113"/>
                <a:gd name="T6" fmla="*/ 0 w 49"/>
                <a:gd name="T7" fmla="*/ 0 h 1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113"/>
                <a:gd name="T14" fmla="*/ 49 w 49"/>
                <a:gd name="T15" fmla="*/ 113 h 1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113">
                  <a:moveTo>
                    <a:pt x="0" y="0"/>
                  </a:moveTo>
                  <a:lnTo>
                    <a:pt x="49" y="57"/>
                  </a:lnTo>
                  <a:lnTo>
                    <a:pt x="0" y="1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8" name="Line 152">
              <a:extLst>
                <a:ext uri="{FF2B5EF4-FFF2-40B4-BE49-F238E27FC236}">
                  <a16:creationId xmlns:a16="http://schemas.microsoft.com/office/drawing/2014/main" id="{10613A45-1DA7-4290-9236-EA24908D22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54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9" name="Line 153">
              <a:extLst>
                <a:ext uri="{FF2B5EF4-FFF2-40B4-BE49-F238E27FC236}">
                  <a16:creationId xmlns:a16="http://schemas.microsoft.com/office/drawing/2014/main" id="{C4CA287D-D419-4EBE-944F-8E75C86E1D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58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0" name="Line 154">
              <a:extLst>
                <a:ext uri="{FF2B5EF4-FFF2-40B4-BE49-F238E27FC236}">
                  <a16:creationId xmlns:a16="http://schemas.microsoft.com/office/drawing/2014/main" id="{40DA9FC8-F188-47C5-98C6-A1AE304568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62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1" name="Line 155">
              <a:extLst>
                <a:ext uri="{FF2B5EF4-FFF2-40B4-BE49-F238E27FC236}">
                  <a16:creationId xmlns:a16="http://schemas.microsoft.com/office/drawing/2014/main" id="{2E3691F6-5326-4CB7-A523-D0E643E1E5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65" y="812"/>
              <a:ext cx="1" cy="333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2" name="Rectangle 156">
              <a:extLst>
                <a:ext uri="{FF2B5EF4-FFF2-40B4-BE49-F238E27FC236}">
                  <a16:creationId xmlns:a16="http://schemas.microsoft.com/office/drawing/2014/main" id="{34A49449-05E9-48C8-80B4-02D8EB7557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2" y="804"/>
              <a:ext cx="79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193" name="Freeform 157">
              <a:extLst>
                <a:ext uri="{FF2B5EF4-FFF2-40B4-BE49-F238E27FC236}">
                  <a16:creationId xmlns:a16="http://schemas.microsoft.com/office/drawing/2014/main" id="{EA4C88C6-1A08-4906-B70F-511F7561D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2" y="817"/>
              <a:ext cx="99" cy="57"/>
            </a:xfrm>
            <a:custGeom>
              <a:avLst/>
              <a:gdLst>
                <a:gd name="T0" fmla="*/ 0 w 99"/>
                <a:gd name="T1" fmla="*/ 57 h 57"/>
                <a:gd name="T2" fmla="*/ 50 w 99"/>
                <a:gd name="T3" fmla="*/ 0 h 57"/>
                <a:gd name="T4" fmla="*/ 99 w 99"/>
                <a:gd name="T5" fmla="*/ 57 h 57"/>
                <a:gd name="T6" fmla="*/ 0 w 99"/>
                <a:gd name="T7" fmla="*/ 57 h 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"/>
                <a:gd name="T13" fmla="*/ 0 h 57"/>
                <a:gd name="T14" fmla="*/ 99 w 99"/>
                <a:gd name="T15" fmla="*/ 57 h 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" h="57">
                  <a:moveTo>
                    <a:pt x="0" y="57"/>
                  </a:moveTo>
                  <a:lnTo>
                    <a:pt x="50" y="0"/>
                  </a:lnTo>
                  <a:lnTo>
                    <a:pt x="99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" name="Rectangle 158">
              <a:extLst>
                <a:ext uri="{FF2B5EF4-FFF2-40B4-BE49-F238E27FC236}">
                  <a16:creationId xmlns:a16="http://schemas.microsoft.com/office/drawing/2014/main" id="{94BC38A5-0C62-471C-99BB-84D1A0A47E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" y="812"/>
              <a:ext cx="2987" cy="3337"/>
            </a:xfrm>
            <a:prstGeom prst="rect">
              <a:avLst/>
            </a:prstGeom>
            <a:noFill/>
            <a:ln w="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5" name="Line 159">
              <a:extLst>
                <a:ext uri="{FF2B5EF4-FFF2-40B4-BE49-F238E27FC236}">
                  <a16:creationId xmlns:a16="http://schemas.microsoft.com/office/drawing/2014/main" id="{BB5F3BC7-CE2B-4D06-BCEA-1631364FC8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" y="2450"/>
              <a:ext cx="1" cy="6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6" name="Rectangle 160">
              <a:extLst>
                <a:ext uri="{FF2B5EF4-FFF2-40B4-BE49-F238E27FC236}">
                  <a16:creationId xmlns:a16="http://schemas.microsoft.com/office/drawing/2014/main" id="{9ABDD488-3FBC-43D5-BCFC-94C048672B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" y="2515"/>
              <a:ext cx="212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Courier New" pitchFamily="49" charset="0"/>
                </a:rPr>
                <a:t>-5</a:t>
              </a:r>
              <a:endParaRPr lang="en-US"/>
            </a:p>
          </p:txBody>
        </p:sp>
        <p:sp>
          <p:nvSpPr>
            <p:cNvPr id="197" name="Rectangle 161">
              <a:extLst>
                <a:ext uri="{FF2B5EF4-FFF2-40B4-BE49-F238E27FC236}">
                  <a16:creationId xmlns:a16="http://schemas.microsoft.com/office/drawing/2014/main" id="{84A12F72-8F51-4BE4-BDCB-00A7E38661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7" y="2515"/>
              <a:ext cx="106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198" name="Line 162">
              <a:extLst>
                <a:ext uri="{FF2B5EF4-FFF2-40B4-BE49-F238E27FC236}">
                  <a16:creationId xmlns:a16="http://schemas.microsoft.com/office/drawing/2014/main" id="{197F5F50-8ED4-4B79-BCCB-1ED4A1E58C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3" y="2450"/>
              <a:ext cx="1" cy="6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9" name="Rectangle 163">
              <a:extLst>
                <a:ext uri="{FF2B5EF4-FFF2-40B4-BE49-F238E27FC236}">
                  <a16:creationId xmlns:a16="http://schemas.microsoft.com/office/drawing/2014/main" id="{8F15CA32-2FCE-466A-943E-60D3AD5488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6" y="2515"/>
              <a:ext cx="106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200" name="Rectangle 164">
              <a:extLst>
                <a:ext uri="{FF2B5EF4-FFF2-40B4-BE49-F238E27FC236}">
                  <a16:creationId xmlns:a16="http://schemas.microsoft.com/office/drawing/2014/main" id="{4FE271F0-F964-418F-9324-171B207232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3795"/>
              <a:ext cx="212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Courier New" pitchFamily="49" charset="0"/>
                </a:rPr>
                <a:t>-5</a:t>
              </a:r>
              <a:endParaRPr lang="en-US"/>
            </a:p>
          </p:txBody>
        </p:sp>
        <p:sp>
          <p:nvSpPr>
            <p:cNvPr id="201" name="Line 165">
              <a:extLst>
                <a:ext uri="{FF2B5EF4-FFF2-40B4-BE49-F238E27FC236}">
                  <a16:creationId xmlns:a16="http://schemas.microsoft.com/office/drawing/2014/main" id="{AD8A740E-10B7-4B74-A52E-C335FAC56A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5" y="3865"/>
              <a:ext cx="5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2" name="Rectangle 166">
              <a:extLst>
                <a:ext uri="{FF2B5EF4-FFF2-40B4-BE49-F238E27FC236}">
                  <a16:creationId xmlns:a16="http://schemas.microsoft.com/office/drawing/2014/main" id="{5B276759-3377-4DAD-8A00-ED970F6927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7" y="1022"/>
              <a:ext cx="106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203" name="Line 167">
              <a:extLst>
                <a:ext uri="{FF2B5EF4-FFF2-40B4-BE49-F238E27FC236}">
                  <a16:creationId xmlns:a16="http://schemas.microsoft.com/office/drawing/2014/main" id="{97B9B9F8-BB3F-4597-B016-0154977164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5" y="1092"/>
              <a:ext cx="5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4" name="Rectangle 172">
              <a:extLst>
                <a:ext uri="{FF2B5EF4-FFF2-40B4-BE49-F238E27FC236}">
                  <a16:creationId xmlns:a16="http://schemas.microsoft.com/office/drawing/2014/main" id="{4863C208-187C-46DB-AFAB-2B61595E91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" y="812"/>
              <a:ext cx="2987" cy="3337"/>
            </a:xfrm>
            <a:prstGeom prst="rect">
              <a:avLst/>
            </a:prstGeom>
            <a:noFill/>
            <a:ln w="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1A8CEADF-3CE7-414A-828F-6B63DBA1AA04}"/>
              </a:ext>
            </a:extLst>
          </p:cNvPr>
          <p:cNvGrpSpPr/>
          <p:nvPr/>
        </p:nvGrpSpPr>
        <p:grpSpPr>
          <a:xfrm rot="10800000">
            <a:off x="4754428" y="2765460"/>
            <a:ext cx="2861895" cy="2576111"/>
            <a:chOff x="5868036" y="395336"/>
            <a:chExt cx="2117725" cy="3575051"/>
          </a:xfrm>
        </p:grpSpPr>
        <p:sp>
          <p:nvSpPr>
            <p:cNvPr id="208" name="Freeform 100">
              <a:extLst>
                <a:ext uri="{FF2B5EF4-FFF2-40B4-BE49-F238E27FC236}">
                  <a16:creationId xmlns:a16="http://schemas.microsoft.com/office/drawing/2014/main" id="{4EF8F96A-C679-4C27-AF98-1DBD90574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8036" y="395336"/>
              <a:ext cx="57150" cy="371475"/>
            </a:xfrm>
            <a:custGeom>
              <a:avLst/>
              <a:gdLst>
                <a:gd name="T0" fmla="*/ 12 w 12"/>
                <a:gd name="T1" fmla="*/ 78 h 78"/>
                <a:gd name="T2" fmla="*/ 10 w 12"/>
                <a:gd name="T3" fmla="*/ 65 h 78"/>
                <a:gd name="T4" fmla="*/ 8 w 12"/>
                <a:gd name="T5" fmla="*/ 53 h 78"/>
                <a:gd name="T6" fmla="*/ 6 w 12"/>
                <a:gd name="T7" fmla="*/ 39 h 78"/>
                <a:gd name="T8" fmla="*/ 4 w 12"/>
                <a:gd name="T9" fmla="*/ 26 h 78"/>
                <a:gd name="T10" fmla="*/ 2 w 12"/>
                <a:gd name="T11" fmla="*/ 13 h 78"/>
                <a:gd name="T12" fmla="*/ 0 w 12"/>
                <a:gd name="T1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8">
                  <a:moveTo>
                    <a:pt x="12" y="78"/>
                  </a:moveTo>
                  <a:lnTo>
                    <a:pt x="10" y="65"/>
                  </a:lnTo>
                  <a:lnTo>
                    <a:pt x="8" y="53"/>
                  </a:lnTo>
                  <a:lnTo>
                    <a:pt x="6" y="39"/>
                  </a:lnTo>
                  <a:lnTo>
                    <a:pt x="4" y="26"/>
                  </a:lnTo>
                  <a:lnTo>
                    <a:pt x="2" y="13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9" name="Freeform 101">
              <a:extLst>
                <a:ext uri="{FF2B5EF4-FFF2-40B4-BE49-F238E27FC236}">
                  <a16:creationId xmlns:a16="http://schemas.microsoft.com/office/drawing/2014/main" id="{CCBDB511-0969-437D-960A-DAAF09FA2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5186" y="428674"/>
              <a:ext cx="2060575" cy="3541713"/>
            </a:xfrm>
            <a:custGeom>
              <a:avLst/>
              <a:gdLst>
                <a:gd name="T0" fmla="*/ 6 w 432"/>
                <a:gd name="T1" fmla="*/ 109 h 742"/>
                <a:gd name="T2" fmla="*/ 14 w 432"/>
                <a:gd name="T3" fmla="*/ 158 h 742"/>
                <a:gd name="T4" fmla="*/ 22 w 432"/>
                <a:gd name="T5" fmla="*/ 204 h 742"/>
                <a:gd name="T6" fmla="*/ 30 w 432"/>
                <a:gd name="T7" fmla="*/ 249 h 742"/>
                <a:gd name="T8" fmla="*/ 38 w 432"/>
                <a:gd name="T9" fmla="*/ 292 h 742"/>
                <a:gd name="T10" fmla="*/ 46 w 432"/>
                <a:gd name="T11" fmla="*/ 332 h 742"/>
                <a:gd name="T12" fmla="*/ 54 w 432"/>
                <a:gd name="T13" fmla="*/ 371 h 742"/>
                <a:gd name="T14" fmla="*/ 62 w 432"/>
                <a:gd name="T15" fmla="*/ 408 h 742"/>
                <a:gd name="T16" fmla="*/ 70 w 432"/>
                <a:gd name="T17" fmla="*/ 443 h 742"/>
                <a:gd name="T18" fmla="*/ 78 w 432"/>
                <a:gd name="T19" fmla="*/ 476 h 742"/>
                <a:gd name="T20" fmla="*/ 86 w 432"/>
                <a:gd name="T21" fmla="*/ 507 h 742"/>
                <a:gd name="T22" fmla="*/ 94 w 432"/>
                <a:gd name="T23" fmla="*/ 537 h 742"/>
                <a:gd name="T24" fmla="*/ 102 w 432"/>
                <a:gd name="T25" fmla="*/ 564 h 742"/>
                <a:gd name="T26" fmla="*/ 110 w 432"/>
                <a:gd name="T27" fmla="*/ 589 h 742"/>
                <a:gd name="T28" fmla="*/ 118 w 432"/>
                <a:gd name="T29" fmla="*/ 613 h 742"/>
                <a:gd name="T30" fmla="*/ 126 w 432"/>
                <a:gd name="T31" fmla="*/ 634 h 742"/>
                <a:gd name="T32" fmla="*/ 134 w 432"/>
                <a:gd name="T33" fmla="*/ 653 h 742"/>
                <a:gd name="T34" fmla="*/ 142 w 432"/>
                <a:gd name="T35" fmla="*/ 671 h 742"/>
                <a:gd name="T36" fmla="*/ 150 w 432"/>
                <a:gd name="T37" fmla="*/ 687 h 742"/>
                <a:gd name="T38" fmla="*/ 158 w 432"/>
                <a:gd name="T39" fmla="*/ 700 h 742"/>
                <a:gd name="T40" fmla="*/ 166 w 432"/>
                <a:gd name="T41" fmla="*/ 712 h 742"/>
                <a:gd name="T42" fmla="*/ 174 w 432"/>
                <a:gd name="T43" fmla="*/ 722 h 742"/>
                <a:gd name="T44" fmla="*/ 182 w 432"/>
                <a:gd name="T45" fmla="*/ 730 h 742"/>
                <a:gd name="T46" fmla="*/ 190 w 432"/>
                <a:gd name="T47" fmla="*/ 736 h 742"/>
                <a:gd name="T48" fmla="*/ 198 w 432"/>
                <a:gd name="T49" fmla="*/ 740 h 742"/>
                <a:gd name="T50" fmla="*/ 206 w 432"/>
                <a:gd name="T51" fmla="*/ 742 h 742"/>
                <a:gd name="T52" fmla="*/ 214 w 432"/>
                <a:gd name="T53" fmla="*/ 742 h 742"/>
                <a:gd name="T54" fmla="*/ 222 w 432"/>
                <a:gd name="T55" fmla="*/ 740 h 742"/>
                <a:gd name="T56" fmla="*/ 230 w 432"/>
                <a:gd name="T57" fmla="*/ 736 h 742"/>
                <a:gd name="T58" fmla="*/ 238 w 432"/>
                <a:gd name="T59" fmla="*/ 731 h 742"/>
                <a:gd name="T60" fmla="*/ 246 w 432"/>
                <a:gd name="T61" fmla="*/ 723 h 742"/>
                <a:gd name="T62" fmla="*/ 254 w 432"/>
                <a:gd name="T63" fmla="*/ 714 h 742"/>
                <a:gd name="T64" fmla="*/ 262 w 432"/>
                <a:gd name="T65" fmla="*/ 702 h 742"/>
                <a:gd name="T66" fmla="*/ 270 w 432"/>
                <a:gd name="T67" fmla="*/ 689 h 742"/>
                <a:gd name="T68" fmla="*/ 278 w 432"/>
                <a:gd name="T69" fmla="*/ 673 h 742"/>
                <a:gd name="T70" fmla="*/ 286 w 432"/>
                <a:gd name="T71" fmla="*/ 656 h 742"/>
                <a:gd name="T72" fmla="*/ 294 w 432"/>
                <a:gd name="T73" fmla="*/ 637 h 742"/>
                <a:gd name="T74" fmla="*/ 302 w 432"/>
                <a:gd name="T75" fmla="*/ 616 h 742"/>
                <a:gd name="T76" fmla="*/ 310 w 432"/>
                <a:gd name="T77" fmla="*/ 593 h 742"/>
                <a:gd name="T78" fmla="*/ 318 w 432"/>
                <a:gd name="T79" fmla="*/ 567 h 742"/>
                <a:gd name="T80" fmla="*/ 326 w 432"/>
                <a:gd name="T81" fmla="*/ 541 h 742"/>
                <a:gd name="T82" fmla="*/ 334 w 432"/>
                <a:gd name="T83" fmla="*/ 512 h 742"/>
                <a:gd name="T84" fmla="*/ 342 w 432"/>
                <a:gd name="T85" fmla="*/ 481 h 742"/>
                <a:gd name="T86" fmla="*/ 350 w 432"/>
                <a:gd name="T87" fmla="*/ 448 h 742"/>
                <a:gd name="T88" fmla="*/ 358 w 432"/>
                <a:gd name="T89" fmla="*/ 413 h 742"/>
                <a:gd name="T90" fmla="*/ 366 w 432"/>
                <a:gd name="T91" fmla="*/ 377 h 742"/>
                <a:gd name="T92" fmla="*/ 374 w 432"/>
                <a:gd name="T93" fmla="*/ 338 h 742"/>
                <a:gd name="T94" fmla="*/ 382 w 432"/>
                <a:gd name="T95" fmla="*/ 297 h 742"/>
                <a:gd name="T96" fmla="*/ 390 w 432"/>
                <a:gd name="T97" fmla="*/ 255 h 742"/>
                <a:gd name="T98" fmla="*/ 398 w 432"/>
                <a:gd name="T99" fmla="*/ 211 h 742"/>
                <a:gd name="T100" fmla="*/ 406 w 432"/>
                <a:gd name="T101" fmla="*/ 164 h 742"/>
                <a:gd name="T102" fmla="*/ 414 w 432"/>
                <a:gd name="T103" fmla="*/ 116 h 742"/>
                <a:gd name="T104" fmla="*/ 422 w 432"/>
                <a:gd name="T105" fmla="*/ 66 h 742"/>
                <a:gd name="T106" fmla="*/ 430 w 432"/>
                <a:gd name="T107" fmla="*/ 14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32" h="742">
                  <a:moveTo>
                    <a:pt x="0" y="71"/>
                  </a:moveTo>
                  <a:lnTo>
                    <a:pt x="2" y="84"/>
                  </a:lnTo>
                  <a:lnTo>
                    <a:pt x="4" y="97"/>
                  </a:lnTo>
                  <a:lnTo>
                    <a:pt x="6" y="109"/>
                  </a:lnTo>
                  <a:lnTo>
                    <a:pt x="8" y="121"/>
                  </a:lnTo>
                  <a:lnTo>
                    <a:pt x="10" y="133"/>
                  </a:lnTo>
                  <a:lnTo>
                    <a:pt x="12" y="146"/>
                  </a:lnTo>
                  <a:lnTo>
                    <a:pt x="14" y="158"/>
                  </a:lnTo>
                  <a:lnTo>
                    <a:pt x="16" y="169"/>
                  </a:lnTo>
                  <a:lnTo>
                    <a:pt x="18" y="181"/>
                  </a:lnTo>
                  <a:lnTo>
                    <a:pt x="20" y="193"/>
                  </a:lnTo>
                  <a:lnTo>
                    <a:pt x="22" y="204"/>
                  </a:lnTo>
                  <a:lnTo>
                    <a:pt x="24" y="215"/>
                  </a:lnTo>
                  <a:lnTo>
                    <a:pt x="26" y="227"/>
                  </a:lnTo>
                  <a:lnTo>
                    <a:pt x="28" y="238"/>
                  </a:lnTo>
                  <a:lnTo>
                    <a:pt x="30" y="249"/>
                  </a:lnTo>
                  <a:lnTo>
                    <a:pt x="32" y="260"/>
                  </a:lnTo>
                  <a:lnTo>
                    <a:pt x="34" y="270"/>
                  </a:lnTo>
                  <a:lnTo>
                    <a:pt x="36" y="281"/>
                  </a:lnTo>
                  <a:lnTo>
                    <a:pt x="38" y="292"/>
                  </a:lnTo>
                  <a:lnTo>
                    <a:pt x="40" y="302"/>
                  </a:lnTo>
                  <a:lnTo>
                    <a:pt x="42" y="312"/>
                  </a:lnTo>
                  <a:lnTo>
                    <a:pt x="44" y="322"/>
                  </a:lnTo>
                  <a:lnTo>
                    <a:pt x="46" y="332"/>
                  </a:lnTo>
                  <a:lnTo>
                    <a:pt x="48" y="342"/>
                  </a:lnTo>
                  <a:lnTo>
                    <a:pt x="50" y="352"/>
                  </a:lnTo>
                  <a:lnTo>
                    <a:pt x="52" y="362"/>
                  </a:lnTo>
                  <a:lnTo>
                    <a:pt x="54" y="371"/>
                  </a:lnTo>
                  <a:lnTo>
                    <a:pt x="56" y="381"/>
                  </a:lnTo>
                  <a:lnTo>
                    <a:pt x="58" y="390"/>
                  </a:lnTo>
                  <a:lnTo>
                    <a:pt x="60" y="399"/>
                  </a:lnTo>
                  <a:lnTo>
                    <a:pt x="62" y="408"/>
                  </a:lnTo>
                  <a:lnTo>
                    <a:pt x="64" y="417"/>
                  </a:lnTo>
                  <a:lnTo>
                    <a:pt x="66" y="426"/>
                  </a:lnTo>
                  <a:lnTo>
                    <a:pt x="68" y="435"/>
                  </a:lnTo>
                  <a:lnTo>
                    <a:pt x="70" y="443"/>
                  </a:lnTo>
                  <a:lnTo>
                    <a:pt x="72" y="452"/>
                  </a:lnTo>
                  <a:lnTo>
                    <a:pt x="74" y="460"/>
                  </a:lnTo>
                  <a:lnTo>
                    <a:pt x="76" y="468"/>
                  </a:lnTo>
                  <a:lnTo>
                    <a:pt x="78" y="476"/>
                  </a:lnTo>
                  <a:lnTo>
                    <a:pt x="80" y="484"/>
                  </a:lnTo>
                  <a:lnTo>
                    <a:pt x="82" y="492"/>
                  </a:lnTo>
                  <a:lnTo>
                    <a:pt x="84" y="500"/>
                  </a:lnTo>
                  <a:lnTo>
                    <a:pt x="86" y="507"/>
                  </a:lnTo>
                  <a:lnTo>
                    <a:pt x="88" y="515"/>
                  </a:lnTo>
                  <a:lnTo>
                    <a:pt x="90" y="522"/>
                  </a:lnTo>
                  <a:lnTo>
                    <a:pt x="92" y="529"/>
                  </a:lnTo>
                  <a:lnTo>
                    <a:pt x="94" y="537"/>
                  </a:lnTo>
                  <a:lnTo>
                    <a:pt x="96" y="544"/>
                  </a:lnTo>
                  <a:lnTo>
                    <a:pt x="98" y="550"/>
                  </a:lnTo>
                  <a:lnTo>
                    <a:pt x="100" y="557"/>
                  </a:lnTo>
                  <a:lnTo>
                    <a:pt x="102" y="564"/>
                  </a:lnTo>
                  <a:lnTo>
                    <a:pt x="104" y="570"/>
                  </a:lnTo>
                  <a:lnTo>
                    <a:pt x="106" y="577"/>
                  </a:lnTo>
                  <a:lnTo>
                    <a:pt x="108" y="583"/>
                  </a:lnTo>
                  <a:lnTo>
                    <a:pt x="110" y="589"/>
                  </a:lnTo>
                  <a:lnTo>
                    <a:pt x="112" y="595"/>
                  </a:lnTo>
                  <a:lnTo>
                    <a:pt x="114" y="601"/>
                  </a:lnTo>
                  <a:lnTo>
                    <a:pt x="116" y="607"/>
                  </a:lnTo>
                  <a:lnTo>
                    <a:pt x="118" y="613"/>
                  </a:lnTo>
                  <a:lnTo>
                    <a:pt x="120" y="618"/>
                  </a:lnTo>
                  <a:lnTo>
                    <a:pt x="122" y="623"/>
                  </a:lnTo>
                  <a:lnTo>
                    <a:pt x="124" y="629"/>
                  </a:lnTo>
                  <a:lnTo>
                    <a:pt x="126" y="634"/>
                  </a:lnTo>
                  <a:lnTo>
                    <a:pt x="128" y="639"/>
                  </a:lnTo>
                  <a:lnTo>
                    <a:pt x="130" y="644"/>
                  </a:lnTo>
                  <a:lnTo>
                    <a:pt x="132" y="649"/>
                  </a:lnTo>
                  <a:lnTo>
                    <a:pt x="134" y="653"/>
                  </a:lnTo>
                  <a:lnTo>
                    <a:pt x="136" y="658"/>
                  </a:lnTo>
                  <a:lnTo>
                    <a:pt x="138" y="662"/>
                  </a:lnTo>
                  <a:lnTo>
                    <a:pt x="140" y="667"/>
                  </a:lnTo>
                  <a:lnTo>
                    <a:pt x="142" y="671"/>
                  </a:lnTo>
                  <a:lnTo>
                    <a:pt x="144" y="675"/>
                  </a:lnTo>
                  <a:lnTo>
                    <a:pt x="146" y="679"/>
                  </a:lnTo>
                  <a:lnTo>
                    <a:pt x="148" y="683"/>
                  </a:lnTo>
                  <a:lnTo>
                    <a:pt x="150" y="687"/>
                  </a:lnTo>
                  <a:lnTo>
                    <a:pt x="152" y="690"/>
                  </a:lnTo>
                  <a:lnTo>
                    <a:pt x="154" y="694"/>
                  </a:lnTo>
                  <a:lnTo>
                    <a:pt x="156" y="697"/>
                  </a:lnTo>
                  <a:lnTo>
                    <a:pt x="158" y="700"/>
                  </a:lnTo>
                  <a:lnTo>
                    <a:pt x="160" y="703"/>
                  </a:lnTo>
                  <a:lnTo>
                    <a:pt x="162" y="706"/>
                  </a:lnTo>
                  <a:lnTo>
                    <a:pt x="164" y="709"/>
                  </a:lnTo>
                  <a:lnTo>
                    <a:pt x="166" y="712"/>
                  </a:lnTo>
                  <a:lnTo>
                    <a:pt x="168" y="715"/>
                  </a:lnTo>
                  <a:lnTo>
                    <a:pt x="170" y="717"/>
                  </a:lnTo>
                  <a:lnTo>
                    <a:pt x="172" y="720"/>
                  </a:lnTo>
                  <a:lnTo>
                    <a:pt x="174" y="722"/>
                  </a:lnTo>
                  <a:lnTo>
                    <a:pt x="176" y="724"/>
                  </a:lnTo>
                  <a:lnTo>
                    <a:pt x="178" y="726"/>
                  </a:lnTo>
                  <a:lnTo>
                    <a:pt x="180" y="728"/>
                  </a:lnTo>
                  <a:lnTo>
                    <a:pt x="182" y="730"/>
                  </a:lnTo>
                  <a:lnTo>
                    <a:pt x="184" y="731"/>
                  </a:lnTo>
                  <a:lnTo>
                    <a:pt x="186" y="733"/>
                  </a:lnTo>
                  <a:lnTo>
                    <a:pt x="188" y="734"/>
                  </a:lnTo>
                  <a:lnTo>
                    <a:pt x="190" y="736"/>
                  </a:lnTo>
                  <a:lnTo>
                    <a:pt x="192" y="737"/>
                  </a:lnTo>
                  <a:lnTo>
                    <a:pt x="194" y="738"/>
                  </a:lnTo>
                  <a:lnTo>
                    <a:pt x="196" y="739"/>
                  </a:lnTo>
                  <a:lnTo>
                    <a:pt x="198" y="740"/>
                  </a:lnTo>
                  <a:lnTo>
                    <a:pt x="200" y="740"/>
                  </a:lnTo>
                  <a:lnTo>
                    <a:pt x="202" y="741"/>
                  </a:lnTo>
                  <a:lnTo>
                    <a:pt x="204" y="742"/>
                  </a:lnTo>
                  <a:lnTo>
                    <a:pt x="206" y="742"/>
                  </a:lnTo>
                  <a:lnTo>
                    <a:pt x="208" y="742"/>
                  </a:lnTo>
                  <a:lnTo>
                    <a:pt x="210" y="742"/>
                  </a:lnTo>
                  <a:lnTo>
                    <a:pt x="212" y="742"/>
                  </a:lnTo>
                  <a:lnTo>
                    <a:pt x="214" y="742"/>
                  </a:lnTo>
                  <a:lnTo>
                    <a:pt x="216" y="742"/>
                  </a:lnTo>
                  <a:lnTo>
                    <a:pt x="218" y="741"/>
                  </a:lnTo>
                  <a:lnTo>
                    <a:pt x="220" y="741"/>
                  </a:lnTo>
                  <a:lnTo>
                    <a:pt x="222" y="740"/>
                  </a:lnTo>
                  <a:lnTo>
                    <a:pt x="224" y="739"/>
                  </a:lnTo>
                  <a:lnTo>
                    <a:pt x="226" y="739"/>
                  </a:lnTo>
                  <a:lnTo>
                    <a:pt x="228" y="738"/>
                  </a:lnTo>
                  <a:lnTo>
                    <a:pt x="230" y="736"/>
                  </a:lnTo>
                  <a:lnTo>
                    <a:pt x="232" y="735"/>
                  </a:lnTo>
                  <a:lnTo>
                    <a:pt x="234" y="734"/>
                  </a:lnTo>
                  <a:lnTo>
                    <a:pt x="236" y="732"/>
                  </a:lnTo>
                  <a:lnTo>
                    <a:pt x="238" y="731"/>
                  </a:lnTo>
                  <a:lnTo>
                    <a:pt x="240" y="729"/>
                  </a:lnTo>
                  <a:lnTo>
                    <a:pt x="242" y="727"/>
                  </a:lnTo>
                  <a:lnTo>
                    <a:pt x="244" y="725"/>
                  </a:lnTo>
                  <a:lnTo>
                    <a:pt x="246" y="723"/>
                  </a:lnTo>
                  <a:lnTo>
                    <a:pt x="248" y="721"/>
                  </a:lnTo>
                  <a:lnTo>
                    <a:pt x="250" y="719"/>
                  </a:lnTo>
                  <a:lnTo>
                    <a:pt x="252" y="716"/>
                  </a:lnTo>
                  <a:lnTo>
                    <a:pt x="254" y="714"/>
                  </a:lnTo>
                  <a:lnTo>
                    <a:pt x="256" y="711"/>
                  </a:lnTo>
                  <a:lnTo>
                    <a:pt x="258" y="708"/>
                  </a:lnTo>
                  <a:lnTo>
                    <a:pt x="260" y="705"/>
                  </a:lnTo>
                  <a:lnTo>
                    <a:pt x="262" y="702"/>
                  </a:lnTo>
                  <a:lnTo>
                    <a:pt x="264" y="699"/>
                  </a:lnTo>
                  <a:lnTo>
                    <a:pt x="266" y="696"/>
                  </a:lnTo>
                  <a:lnTo>
                    <a:pt x="268" y="692"/>
                  </a:lnTo>
                  <a:lnTo>
                    <a:pt x="270" y="689"/>
                  </a:lnTo>
                  <a:lnTo>
                    <a:pt x="272" y="685"/>
                  </a:lnTo>
                  <a:lnTo>
                    <a:pt x="274" y="681"/>
                  </a:lnTo>
                  <a:lnTo>
                    <a:pt x="276" y="677"/>
                  </a:lnTo>
                  <a:lnTo>
                    <a:pt x="278" y="673"/>
                  </a:lnTo>
                  <a:lnTo>
                    <a:pt x="280" y="669"/>
                  </a:lnTo>
                  <a:lnTo>
                    <a:pt x="282" y="665"/>
                  </a:lnTo>
                  <a:lnTo>
                    <a:pt x="284" y="661"/>
                  </a:lnTo>
                  <a:lnTo>
                    <a:pt x="286" y="656"/>
                  </a:lnTo>
                  <a:lnTo>
                    <a:pt x="288" y="651"/>
                  </a:lnTo>
                  <a:lnTo>
                    <a:pt x="290" y="647"/>
                  </a:lnTo>
                  <a:lnTo>
                    <a:pt x="292" y="642"/>
                  </a:lnTo>
                  <a:lnTo>
                    <a:pt x="294" y="637"/>
                  </a:lnTo>
                  <a:lnTo>
                    <a:pt x="296" y="632"/>
                  </a:lnTo>
                  <a:lnTo>
                    <a:pt x="298" y="626"/>
                  </a:lnTo>
                  <a:lnTo>
                    <a:pt x="300" y="621"/>
                  </a:lnTo>
                  <a:lnTo>
                    <a:pt x="302" y="616"/>
                  </a:lnTo>
                  <a:lnTo>
                    <a:pt x="304" y="610"/>
                  </a:lnTo>
                  <a:lnTo>
                    <a:pt x="306" y="604"/>
                  </a:lnTo>
                  <a:lnTo>
                    <a:pt x="308" y="598"/>
                  </a:lnTo>
                  <a:lnTo>
                    <a:pt x="310" y="593"/>
                  </a:lnTo>
                  <a:lnTo>
                    <a:pt x="312" y="586"/>
                  </a:lnTo>
                  <a:lnTo>
                    <a:pt x="314" y="580"/>
                  </a:lnTo>
                  <a:lnTo>
                    <a:pt x="316" y="574"/>
                  </a:lnTo>
                  <a:lnTo>
                    <a:pt x="318" y="567"/>
                  </a:lnTo>
                  <a:lnTo>
                    <a:pt x="320" y="561"/>
                  </a:lnTo>
                  <a:lnTo>
                    <a:pt x="322" y="554"/>
                  </a:lnTo>
                  <a:lnTo>
                    <a:pt x="324" y="547"/>
                  </a:lnTo>
                  <a:lnTo>
                    <a:pt x="326" y="541"/>
                  </a:lnTo>
                  <a:lnTo>
                    <a:pt x="328" y="533"/>
                  </a:lnTo>
                  <a:lnTo>
                    <a:pt x="330" y="526"/>
                  </a:lnTo>
                  <a:lnTo>
                    <a:pt x="332" y="519"/>
                  </a:lnTo>
                  <a:lnTo>
                    <a:pt x="334" y="512"/>
                  </a:lnTo>
                  <a:lnTo>
                    <a:pt x="336" y="504"/>
                  </a:lnTo>
                  <a:lnTo>
                    <a:pt x="338" y="496"/>
                  </a:lnTo>
                  <a:lnTo>
                    <a:pt x="340" y="489"/>
                  </a:lnTo>
                  <a:lnTo>
                    <a:pt x="342" y="481"/>
                  </a:lnTo>
                  <a:lnTo>
                    <a:pt x="344" y="473"/>
                  </a:lnTo>
                  <a:lnTo>
                    <a:pt x="346" y="465"/>
                  </a:lnTo>
                  <a:lnTo>
                    <a:pt x="348" y="456"/>
                  </a:lnTo>
                  <a:lnTo>
                    <a:pt x="350" y="448"/>
                  </a:lnTo>
                  <a:lnTo>
                    <a:pt x="352" y="439"/>
                  </a:lnTo>
                  <a:lnTo>
                    <a:pt x="354" y="431"/>
                  </a:lnTo>
                  <a:lnTo>
                    <a:pt x="356" y="422"/>
                  </a:lnTo>
                  <a:lnTo>
                    <a:pt x="358" y="413"/>
                  </a:lnTo>
                  <a:lnTo>
                    <a:pt x="360" y="404"/>
                  </a:lnTo>
                  <a:lnTo>
                    <a:pt x="362" y="395"/>
                  </a:lnTo>
                  <a:lnTo>
                    <a:pt x="364" y="386"/>
                  </a:lnTo>
                  <a:lnTo>
                    <a:pt x="366" y="377"/>
                  </a:lnTo>
                  <a:lnTo>
                    <a:pt x="368" y="367"/>
                  </a:lnTo>
                  <a:lnTo>
                    <a:pt x="370" y="358"/>
                  </a:lnTo>
                  <a:lnTo>
                    <a:pt x="372" y="348"/>
                  </a:lnTo>
                  <a:lnTo>
                    <a:pt x="374" y="338"/>
                  </a:lnTo>
                  <a:lnTo>
                    <a:pt x="376" y="328"/>
                  </a:lnTo>
                  <a:lnTo>
                    <a:pt x="378" y="318"/>
                  </a:lnTo>
                  <a:lnTo>
                    <a:pt x="380" y="308"/>
                  </a:lnTo>
                  <a:lnTo>
                    <a:pt x="382" y="297"/>
                  </a:lnTo>
                  <a:lnTo>
                    <a:pt x="384" y="287"/>
                  </a:lnTo>
                  <a:lnTo>
                    <a:pt x="386" y="276"/>
                  </a:lnTo>
                  <a:lnTo>
                    <a:pt x="388" y="266"/>
                  </a:lnTo>
                  <a:lnTo>
                    <a:pt x="390" y="255"/>
                  </a:lnTo>
                  <a:lnTo>
                    <a:pt x="392" y="244"/>
                  </a:lnTo>
                  <a:lnTo>
                    <a:pt x="394" y="233"/>
                  </a:lnTo>
                  <a:lnTo>
                    <a:pt x="396" y="222"/>
                  </a:lnTo>
                  <a:lnTo>
                    <a:pt x="398" y="211"/>
                  </a:lnTo>
                  <a:lnTo>
                    <a:pt x="400" y="199"/>
                  </a:lnTo>
                  <a:lnTo>
                    <a:pt x="402" y="188"/>
                  </a:lnTo>
                  <a:lnTo>
                    <a:pt x="404" y="176"/>
                  </a:lnTo>
                  <a:lnTo>
                    <a:pt x="406" y="164"/>
                  </a:lnTo>
                  <a:lnTo>
                    <a:pt x="408" y="152"/>
                  </a:lnTo>
                  <a:lnTo>
                    <a:pt x="410" y="140"/>
                  </a:lnTo>
                  <a:lnTo>
                    <a:pt x="412" y="128"/>
                  </a:lnTo>
                  <a:lnTo>
                    <a:pt x="414" y="116"/>
                  </a:lnTo>
                  <a:lnTo>
                    <a:pt x="416" y="104"/>
                  </a:lnTo>
                  <a:lnTo>
                    <a:pt x="418" y="91"/>
                  </a:lnTo>
                  <a:lnTo>
                    <a:pt x="420" y="78"/>
                  </a:lnTo>
                  <a:lnTo>
                    <a:pt x="422" y="66"/>
                  </a:lnTo>
                  <a:lnTo>
                    <a:pt x="424" y="53"/>
                  </a:lnTo>
                  <a:lnTo>
                    <a:pt x="426" y="40"/>
                  </a:lnTo>
                  <a:lnTo>
                    <a:pt x="428" y="27"/>
                  </a:lnTo>
                  <a:lnTo>
                    <a:pt x="430" y="14"/>
                  </a:lnTo>
                  <a:lnTo>
                    <a:pt x="432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B901062F-CF57-40FF-8AF0-7B131F46E628}"/>
              </a:ext>
            </a:extLst>
          </p:cNvPr>
          <p:cNvCxnSpPr>
            <a:cxnSpLocks/>
          </p:cNvCxnSpPr>
          <p:nvPr/>
        </p:nvCxnSpPr>
        <p:spPr>
          <a:xfrm flipV="1">
            <a:off x="9281986" y="2296161"/>
            <a:ext cx="2042395" cy="281927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051E3860-9DB6-4633-A05F-C962D48D5B03}"/>
              </a:ext>
            </a:extLst>
          </p:cNvPr>
          <p:cNvCxnSpPr>
            <a:cxnSpLocks/>
          </p:cNvCxnSpPr>
          <p:nvPr/>
        </p:nvCxnSpPr>
        <p:spPr>
          <a:xfrm flipH="1" flipV="1">
            <a:off x="7917534" y="3245680"/>
            <a:ext cx="1356060" cy="189054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234D9020-CFA2-4E6E-AF55-0A2C408EDC15}"/>
              </a:ext>
            </a:extLst>
          </p:cNvPr>
          <p:cNvCxnSpPr>
            <a:cxnSpLocks/>
          </p:cNvCxnSpPr>
          <p:nvPr/>
        </p:nvCxnSpPr>
        <p:spPr>
          <a:xfrm flipH="1">
            <a:off x="1806637" y="2435935"/>
            <a:ext cx="9119" cy="3324785"/>
          </a:xfrm>
          <a:prstGeom prst="line">
            <a:avLst/>
          </a:prstGeom>
          <a:ln w="412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7" name="Object 216">
            <a:extLst>
              <a:ext uri="{FF2B5EF4-FFF2-40B4-BE49-F238E27FC236}">
                <a16:creationId xmlns:a16="http://schemas.microsoft.com/office/drawing/2014/main" id="{EF7A19F0-226E-45CC-8A90-446F1DC535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1399904"/>
              </p:ext>
            </p:extLst>
          </p:nvPr>
        </p:nvGraphicFramePr>
        <p:xfrm>
          <a:off x="1064719" y="2581046"/>
          <a:ext cx="1075005" cy="441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31640" imgH="177480" progId="Equation.DSMT4">
                  <p:embed/>
                </p:oleObj>
              </mc:Choice>
              <mc:Fallback>
                <p:oleObj name="Equation" r:id="rId9" imgW="431640" imgH="177480" progId="Equation.DSMT4">
                  <p:embed/>
                  <p:pic>
                    <p:nvPicPr>
                      <p:cNvPr id="217" name="Object 216">
                        <a:extLst>
                          <a:ext uri="{FF2B5EF4-FFF2-40B4-BE49-F238E27FC236}">
                            <a16:creationId xmlns:a16="http://schemas.microsoft.com/office/drawing/2014/main" id="{EF7A19F0-226E-45CC-8A90-446F1DC535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4719" y="2581046"/>
                        <a:ext cx="1075005" cy="441801"/>
                      </a:xfrm>
                      <a:prstGeom prst="rect">
                        <a:avLst/>
                      </a:prstGeom>
                      <a:solidFill>
                        <a:schemeClr val="bg1">
                          <a:alpha val="89018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8" name="Oval 217">
            <a:extLst>
              <a:ext uri="{FF2B5EF4-FFF2-40B4-BE49-F238E27FC236}">
                <a16:creationId xmlns:a16="http://schemas.microsoft.com/office/drawing/2014/main" id="{B15EECB8-227D-4961-A16C-35409ABE744B}"/>
              </a:ext>
            </a:extLst>
          </p:cNvPr>
          <p:cNvSpPr/>
          <p:nvPr/>
        </p:nvSpPr>
        <p:spPr>
          <a:xfrm>
            <a:off x="2038275" y="3713084"/>
            <a:ext cx="166181" cy="1364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500D2F65-E716-42C7-A5A2-AE6256CA963C}"/>
              </a:ext>
            </a:extLst>
          </p:cNvPr>
          <p:cNvSpPr/>
          <p:nvPr/>
        </p:nvSpPr>
        <p:spPr>
          <a:xfrm>
            <a:off x="1418597" y="4273557"/>
            <a:ext cx="166181" cy="1364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F6CC0211-D196-4409-9DE0-61D5CFD7BCD9}"/>
              </a:ext>
            </a:extLst>
          </p:cNvPr>
          <p:cNvGrpSpPr/>
          <p:nvPr/>
        </p:nvGrpSpPr>
        <p:grpSpPr>
          <a:xfrm>
            <a:off x="1855307" y="2412696"/>
            <a:ext cx="1936041" cy="1575741"/>
            <a:chOff x="2038144" y="3520024"/>
            <a:chExt cx="1697455" cy="1575741"/>
          </a:xfrm>
        </p:grpSpPr>
        <p:sp>
          <p:nvSpPr>
            <p:cNvPr id="222" name="Freeform 120">
              <a:extLst>
                <a:ext uri="{FF2B5EF4-FFF2-40B4-BE49-F238E27FC236}">
                  <a16:creationId xmlns:a16="http://schemas.microsoft.com/office/drawing/2014/main" id="{1089D8F7-CEC9-4072-B110-8DF8E9F68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5837" y="3746537"/>
              <a:ext cx="1689762" cy="1349228"/>
            </a:xfrm>
            <a:custGeom>
              <a:avLst/>
              <a:gdLst>
                <a:gd name="T0" fmla="*/ 5 w 659"/>
                <a:gd name="T1" fmla="*/ 53 h 274"/>
                <a:gd name="T2" fmla="*/ 11 w 659"/>
                <a:gd name="T3" fmla="*/ 96 h 274"/>
                <a:gd name="T4" fmla="*/ 17 w 659"/>
                <a:gd name="T5" fmla="*/ 125 h 274"/>
                <a:gd name="T6" fmla="*/ 23 w 659"/>
                <a:gd name="T7" fmla="*/ 146 h 274"/>
                <a:gd name="T8" fmla="*/ 29 w 659"/>
                <a:gd name="T9" fmla="*/ 162 h 274"/>
                <a:gd name="T10" fmla="*/ 35 w 659"/>
                <a:gd name="T11" fmla="*/ 175 h 274"/>
                <a:gd name="T12" fmla="*/ 42 w 659"/>
                <a:gd name="T13" fmla="*/ 188 h 274"/>
                <a:gd name="T14" fmla="*/ 51 w 659"/>
                <a:gd name="T15" fmla="*/ 200 h 274"/>
                <a:gd name="T16" fmla="*/ 60 w 659"/>
                <a:gd name="T17" fmla="*/ 209 h 274"/>
                <a:gd name="T18" fmla="*/ 73 w 659"/>
                <a:gd name="T19" fmla="*/ 219 h 274"/>
                <a:gd name="T20" fmla="*/ 86 w 659"/>
                <a:gd name="T21" fmla="*/ 227 h 274"/>
                <a:gd name="T22" fmla="*/ 100 w 659"/>
                <a:gd name="T23" fmla="*/ 233 h 274"/>
                <a:gd name="T24" fmla="*/ 113 w 659"/>
                <a:gd name="T25" fmla="*/ 238 h 274"/>
                <a:gd name="T26" fmla="*/ 127 w 659"/>
                <a:gd name="T27" fmla="*/ 242 h 274"/>
                <a:gd name="T28" fmla="*/ 140 w 659"/>
                <a:gd name="T29" fmla="*/ 245 h 274"/>
                <a:gd name="T30" fmla="*/ 154 w 659"/>
                <a:gd name="T31" fmla="*/ 248 h 274"/>
                <a:gd name="T32" fmla="*/ 167 w 659"/>
                <a:gd name="T33" fmla="*/ 251 h 274"/>
                <a:gd name="T34" fmla="*/ 181 w 659"/>
                <a:gd name="T35" fmla="*/ 253 h 274"/>
                <a:gd name="T36" fmla="*/ 194 w 659"/>
                <a:gd name="T37" fmla="*/ 255 h 274"/>
                <a:gd name="T38" fmla="*/ 208 w 659"/>
                <a:gd name="T39" fmla="*/ 256 h 274"/>
                <a:gd name="T40" fmla="*/ 221 w 659"/>
                <a:gd name="T41" fmla="*/ 258 h 274"/>
                <a:gd name="T42" fmla="*/ 235 w 659"/>
                <a:gd name="T43" fmla="*/ 259 h 274"/>
                <a:gd name="T44" fmla="*/ 248 w 659"/>
                <a:gd name="T45" fmla="*/ 260 h 274"/>
                <a:gd name="T46" fmla="*/ 262 w 659"/>
                <a:gd name="T47" fmla="*/ 262 h 274"/>
                <a:gd name="T48" fmla="*/ 275 w 659"/>
                <a:gd name="T49" fmla="*/ 263 h 274"/>
                <a:gd name="T50" fmla="*/ 289 w 659"/>
                <a:gd name="T51" fmla="*/ 263 h 274"/>
                <a:gd name="T52" fmla="*/ 302 w 659"/>
                <a:gd name="T53" fmla="*/ 264 h 274"/>
                <a:gd name="T54" fmla="*/ 316 w 659"/>
                <a:gd name="T55" fmla="*/ 265 h 274"/>
                <a:gd name="T56" fmla="*/ 329 w 659"/>
                <a:gd name="T57" fmla="*/ 266 h 274"/>
                <a:gd name="T58" fmla="*/ 343 w 659"/>
                <a:gd name="T59" fmla="*/ 266 h 274"/>
                <a:gd name="T60" fmla="*/ 356 w 659"/>
                <a:gd name="T61" fmla="*/ 267 h 274"/>
                <a:gd name="T62" fmla="*/ 370 w 659"/>
                <a:gd name="T63" fmla="*/ 267 h 274"/>
                <a:gd name="T64" fmla="*/ 383 w 659"/>
                <a:gd name="T65" fmla="*/ 268 h 274"/>
                <a:gd name="T66" fmla="*/ 397 w 659"/>
                <a:gd name="T67" fmla="*/ 268 h 274"/>
                <a:gd name="T68" fmla="*/ 410 w 659"/>
                <a:gd name="T69" fmla="*/ 269 h 274"/>
                <a:gd name="T70" fmla="*/ 424 w 659"/>
                <a:gd name="T71" fmla="*/ 269 h 274"/>
                <a:gd name="T72" fmla="*/ 437 w 659"/>
                <a:gd name="T73" fmla="*/ 270 h 274"/>
                <a:gd name="T74" fmla="*/ 451 w 659"/>
                <a:gd name="T75" fmla="*/ 270 h 274"/>
                <a:gd name="T76" fmla="*/ 464 w 659"/>
                <a:gd name="T77" fmla="*/ 270 h 274"/>
                <a:gd name="T78" fmla="*/ 478 w 659"/>
                <a:gd name="T79" fmla="*/ 271 h 274"/>
                <a:gd name="T80" fmla="*/ 491 w 659"/>
                <a:gd name="T81" fmla="*/ 271 h 274"/>
                <a:gd name="T82" fmla="*/ 505 w 659"/>
                <a:gd name="T83" fmla="*/ 271 h 274"/>
                <a:gd name="T84" fmla="*/ 518 w 659"/>
                <a:gd name="T85" fmla="*/ 272 h 274"/>
                <a:gd name="T86" fmla="*/ 532 w 659"/>
                <a:gd name="T87" fmla="*/ 272 h 274"/>
                <a:gd name="T88" fmla="*/ 545 w 659"/>
                <a:gd name="T89" fmla="*/ 272 h 274"/>
                <a:gd name="T90" fmla="*/ 559 w 659"/>
                <a:gd name="T91" fmla="*/ 273 h 274"/>
                <a:gd name="T92" fmla="*/ 572 w 659"/>
                <a:gd name="T93" fmla="*/ 273 h 274"/>
                <a:gd name="T94" fmla="*/ 586 w 659"/>
                <a:gd name="T95" fmla="*/ 273 h 274"/>
                <a:gd name="T96" fmla="*/ 599 w 659"/>
                <a:gd name="T97" fmla="*/ 273 h 274"/>
                <a:gd name="T98" fmla="*/ 613 w 659"/>
                <a:gd name="T99" fmla="*/ 273 h 274"/>
                <a:gd name="T100" fmla="*/ 626 w 659"/>
                <a:gd name="T101" fmla="*/ 274 h 274"/>
                <a:gd name="T102" fmla="*/ 640 w 659"/>
                <a:gd name="T103" fmla="*/ 274 h 274"/>
                <a:gd name="T104" fmla="*/ 653 w 659"/>
                <a:gd name="T105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59" h="274">
                  <a:moveTo>
                    <a:pt x="0" y="0"/>
                  </a:moveTo>
                  <a:lnTo>
                    <a:pt x="1" y="12"/>
                  </a:lnTo>
                  <a:lnTo>
                    <a:pt x="2" y="24"/>
                  </a:lnTo>
                  <a:lnTo>
                    <a:pt x="3" y="34"/>
                  </a:lnTo>
                  <a:lnTo>
                    <a:pt x="4" y="44"/>
                  </a:lnTo>
                  <a:lnTo>
                    <a:pt x="5" y="53"/>
                  </a:lnTo>
                  <a:lnTo>
                    <a:pt x="6" y="62"/>
                  </a:lnTo>
                  <a:lnTo>
                    <a:pt x="7" y="69"/>
                  </a:lnTo>
                  <a:lnTo>
                    <a:pt x="8" y="77"/>
                  </a:lnTo>
                  <a:lnTo>
                    <a:pt x="9" y="83"/>
                  </a:lnTo>
                  <a:lnTo>
                    <a:pt x="10" y="90"/>
                  </a:lnTo>
                  <a:lnTo>
                    <a:pt x="11" y="96"/>
                  </a:lnTo>
                  <a:lnTo>
                    <a:pt x="12" y="101"/>
                  </a:lnTo>
                  <a:lnTo>
                    <a:pt x="13" y="106"/>
                  </a:lnTo>
                  <a:lnTo>
                    <a:pt x="14" y="111"/>
                  </a:lnTo>
                  <a:lnTo>
                    <a:pt x="15" y="116"/>
                  </a:lnTo>
                  <a:lnTo>
                    <a:pt x="16" y="121"/>
                  </a:lnTo>
                  <a:lnTo>
                    <a:pt x="17" y="125"/>
                  </a:lnTo>
                  <a:lnTo>
                    <a:pt x="18" y="129"/>
                  </a:lnTo>
                  <a:lnTo>
                    <a:pt x="19" y="133"/>
                  </a:lnTo>
                  <a:lnTo>
                    <a:pt x="20" y="136"/>
                  </a:lnTo>
                  <a:lnTo>
                    <a:pt x="21" y="140"/>
                  </a:lnTo>
                  <a:lnTo>
                    <a:pt x="22" y="143"/>
                  </a:lnTo>
                  <a:lnTo>
                    <a:pt x="23" y="146"/>
                  </a:lnTo>
                  <a:lnTo>
                    <a:pt x="24" y="149"/>
                  </a:lnTo>
                  <a:lnTo>
                    <a:pt x="25" y="152"/>
                  </a:lnTo>
                  <a:lnTo>
                    <a:pt x="26" y="155"/>
                  </a:lnTo>
                  <a:lnTo>
                    <a:pt x="27" y="157"/>
                  </a:lnTo>
                  <a:lnTo>
                    <a:pt x="28" y="160"/>
                  </a:lnTo>
                  <a:lnTo>
                    <a:pt x="29" y="162"/>
                  </a:lnTo>
                  <a:lnTo>
                    <a:pt x="30" y="165"/>
                  </a:lnTo>
                  <a:lnTo>
                    <a:pt x="31" y="167"/>
                  </a:lnTo>
                  <a:lnTo>
                    <a:pt x="32" y="169"/>
                  </a:lnTo>
                  <a:lnTo>
                    <a:pt x="33" y="171"/>
                  </a:lnTo>
                  <a:lnTo>
                    <a:pt x="34" y="173"/>
                  </a:lnTo>
                  <a:lnTo>
                    <a:pt x="35" y="175"/>
                  </a:lnTo>
                  <a:lnTo>
                    <a:pt x="36" y="177"/>
                  </a:lnTo>
                  <a:lnTo>
                    <a:pt x="37" y="179"/>
                  </a:lnTo>
                  <a:lnTo>
                    <a:pt x="38" y="181"/>
                  </a:lnTo>
                  <a:lnTo>
                    <a:pt x="39" y="183"/>
                  </a:lnTo>
                  <a:lnTo>
                    <a:pt x="41" y="186"/>
                  </a:lnTo>
                  <a:lnTo>
                    <a:pt x="42" y="188"/>
                  </a:lnTo>
                  <a:lnTo>
                    <a:pt x="44" y="190"/>
                  </a:lnTo>
                  <a:lnTo>
                    <a:pt x="45" y="192"/>
                  </a:lnTo>
                  <a:lnTo>
                    <a:pt x="47" y="194"/>
                  </a:lnTo>
                  <a:lnTo>
                    <a:pt x="48" y="196"/>
                  </a:lnTo>
                  <a:lnTo>
                    <a:pt x="50" y="198"/>
                  </a:lnTo>
                  <a:lnTo>
                    <a:pt x="51" y="200"/>
                  </a:lnTo>
                  <a:lnTo>
                    <a:pt x="53" y="201"/>
                  </a:lnTo>
                  <a:lnTo>
                    <a:pt x="54" y="203"/>
                  </a:lnTo>
                  <a:lnTo>
                    <a:pt x="56" y="204"/>
                  </a:lnTo>
                  <a:lnTo>
                    <a:pt x="57" y="206"/>
                  </a:lnTo>
                  <a:lnTo>
                    <a:pt x="59" y="207"/>
                  </a:lnTo>
                  <a:lnTo>
                    <a:pt x="60" y="209"/>
                  </a:lnTo>
                  <a:lnTo>
                    <a:pt x="62" y="210"/>
                  </a:lnTo>
                  <a:lnTo>
                    <a:pt x="64" y="212"/>
                  </a:lnTo>
                  <a:lnTo>
                    <a:pt x="66" y="214"/>
                  </a:lnTo>
                  <a:lnTo>
                    <a:pt x="68" y="216"/>
                  </a:lnTo>
                  <a:lnTo>
                    <a:pt x="71" y="217"/>
                  </a:lnTo>
                  <a:lnTo>
                    <a:pt x="73" y="219"/>
                  </a:lnTo>
                  <a:lnTo>
                    <a:pt x="75" y="220"/>
                  </a:lnTo>
                  <a:lnTo>
                    <a:pt x="77" y="222"/>
                  </a:lnTo>
                  <a:lnTo>
                    <a:pt x="80" y="223"/>
                  </a:lnTo>
                  <a:lnTo>
                    <a:pt x="82" y="224"/>
                  </a:lnTo>
                  <a:lnTo>
                    <a:pt x="84" y="226"/>
                  </a:lnTo>
                  <a:lnTo>
                    <a:pt x="86" y="227"/>
                  </a:lnTo>
                  <a:lnTo>
                    <a:pt x="89" y="228"/>
                  </a:lnTo>
                  <a:lnTo>
                    <a:pt x="91" y="229"/>
                  </a:lnTo>
                  <a:lnTo>
                    <a:pt x="93" y="230"/>
                  </a:lnTo>
                  <a:lnTo>
                    <a:pt x="95" y="231"/>
                  </a:lnTo>
                  <a:lnTo>
                    <a:pt x="98" y="232"/>
                  </a:lnTo>
                  <a:lnTo>
                    <a:pt x="100" y="233"/>
                  </a:lnTo>
                  <a:lnTo>
                    <a:pt x="102" y="234"/>
                  </a:lnTo>
                  <a:lnTo>
                    <a:pt x="104" y="235"/>
                  </a:lnTo>
                  <a:lnTo>
                    <a:pt x="107" y="236"/>
                  </a:lnTo>
                  <a:lnTo>
                    <a:pt x="109" y="236"/>
                  </a:lnTo>
                  <a:lnTo>
                    <a:pt x="111" y="237"/>
                  </a:lnTo>
                  <a:lnTo>
                    <a:pt x="113" y="238"/>
                  </a:lnTo>
                  <a:lnTo>
                    <a:pt x="116" y="239"/>
                  </a:lnTo>
                  <a:lnTo>
                    <a:pt x="118" y="239"/>
                  </a:lnTo>
                  <a:lnTo>
                    <a:pt x="120" y="240"/>
                  </a:lnTo>
                  <a:lnTo>
                    <a:pt x="122" y="241"/>
                  </a:lnTo>
                  <a:lnTo>
                    <a:pt x="125" y="241"/>
                  </a:lnTo>
                  <a:lnTo>
                    <a:pt x="127" y="242"/>
                  </a:lnTo>
                  <a:lnTo>
                    <a:pt x="129" y="243"/>
                  </a:lnTo>
                  <a:lnTo>
                    <a:pt x="131" y="243"/>
                  </a:lnTo>
                  <a:lnTo>
                    <a:pt x="134" y="244"/>
                  </a:lnTo>
                  <a:lnTo>
                    <a:pt x="136" y="244"/>
                  </a:lnTo>
                  <a:lnTo>
                    <a:pt x="138" y="245"/>
                  </a:lnTo>
                  <a:lnTo>
                    <a:pt x="140" y="245"/>
                  </a:lnTo>
                  <a:lnTo>
                    <a:pt x="143" y="246"/>
                  </a:lnTo>
                  <a:lnTo>
                    <a:pt x="145" y="246"/>
                  </a:lnTo>
                  <a:lnTo>
                    <a:pt x="147" y="247"/>
                  </a:lnTo>
                  <a:lnTo>
                    <a:pt x="149" y="247"/>
                  </a:lnTo>
                  <a:lnTo>
                    <a:pt x="152" y="248"/>
                  </a:lnTo>
                  <a:lnTo>
                    <a:pt x="154" y="248"/>
                  </a:lnTo>
                  <a:lnTo>
                    <a:pt x="156" y="249"/>
                  </a:lnTo>
                  <a:lnTo>
                    <a:pt x="158" y="249"/>
                  </a:lnTo>
                  <a:lnTo>
                    <a:pt x="161" y="250"/>
                  </a:lnTo>
                  <a:lnTo>
                    <a:pt x="163" y="250"/>
                  </a:lnTo>
                  <a:lnTo>
                    <a:pt x="165" y="250"/>
                  </a:lnTo>
                  <a:lnTo>
                    <a:pt x="167" y="251"/>
                  </a:lnTo>
                  <a:lnTo>
                    <a:pt x="170" y="251"/>
                  </a:lnTo>
                  <a:lnTo>
                    <a:pt x="172" y="252"/>
                  </a:lnTo>
                  <a:lnTo>
                    <a:pt x="174" y="252"/>
                  </a:lnTo>
                  <a:lnTo>
                    <a:pt x="176" y="252"/>
                  </a:lnTo>
                  <a:lnTo>
                    <a:pt x="179" y="253"/>
                  </a:lnTo>
                  <a:lnTo>
                    <a:pt x="181" y="253"/>
                  </a:lnTo>
                  <a:lnTo>
                    <a:pt x="183" y="253"/>
                  </a:lnTo>
                  <a:lnTo>
                    <a:pt x="185" y="254"/>
                  </a:lnTo>
                  <a:lnTo>
                    <a:pt x="188" y="254"/>
                  </a:lnTo>
                  <a:lnTo>
                    <a:pt x="190" y="254"/>
                  </a:lnTo>
                  <a:lnTo>
                    <a:pt x="192" y="255"/>
                  </a:lnTo>
                  <a:lnTo>
                    <a:pt x="194" y="255"/>
                  </a:lnTo>
                  <a:lnTo>
                    <a:pt x="197" y="255"/>
                  </a:lnTo>
                  <a:lnTo>
                    <a:pt x="199" y="255"/>
                  </a:lnTo>
                  <a:lnTo>
                    <a:pt x="201" y="256"/>
                  </a:lnTo>
                  <a:lnTo>
                    <a:pt x="203" y="256"/>
                  </a:lnTo>
                  <a:lnTo>
                    <a:pt x="206" y="256"/>
                  </a:lnTo>
                  <a:lnTo>
                    <a:pt x="208" y="256"/>
                  </a:lnTo>
                  <a:lnTo>
                    <a:pt x="210" y="257"/>
                  </a:lnTo>
                  <a:lnTo>
                    <a:pt x="212" y="257"/>
                  </a:lnTo>
                  <a:lnTo>
                    <a:pt x="215" y="257"/>
                  </a:lnTo>
                  <a:lnTo>
                    <a:pt x="217" y="257"/>
                  </a:lnTo>
                  <a:lnTo>
                    <a:pt x="219" y="258"/>
                  </a:lnTo>
                  <a:lnTo>
                    <a:pt x="221" y="258"/>
                  </a:lnTo>
                  <a:lnTo>
                    <a:pt x="224" y="258"/>
                  </a:lnTo>
                  <a:lnTo>
                    <a:pt x="226" y="258"/>
                  </a:lnTo>
                  <a:lnTo>
                    <a:pt x="228" y="259"/>
                  </a:lnTo>
                  <a:lnTo>
                    <a:pt x="230" y="259"/>
                  </a:lnTo>
                  <a:lnTo>
                    <a:pt x="233" y="259"/>
                  </a:lnTo>
                  <a:lnTo>
                    <a:pt x="235" y="259"/>
                  </a:lnTo>
                  <a:lnTo>
                    <a:pt x="237" y="259"/>
                  </a:lnTo>
                  <a:lnTo>
                    <a:pt x="239" y="260"/>
                  </a:lnTo>
                  <a:lnTo>
                    <a:pt x="242" y="260"/>
                  </a:lnTo>
                  <a:lnTo>
                    <a:pt x="244" y="260"/>
                  </a:lnTo>
                  <a:lnTo>
                    <a:pt x="246" y="260"/>
                  </a:lnTo>
                  <a:lnTo>
                    <a:pt x="248" y="260"/>
                  </a:lnTo>
                  <a:lnTo>
                    <a:pt x="251" y="261"/>
                  </a:lnTo>
                  <a:lnTo>
                    <a:pt x="253" y="261"/>
                  </a:lnTo>
                  <a:lnTo>
                    <a:pt x="255" y="261"/>
                  </a:lnTo>
                  <a:lnTo>
                    <a:pt x="257" y="261"/>
                  </a:lnTo>
                  <a:lnTo>
                    <a:pt x="260" y="261"/>
                  </a:lnTo>
                  <a:lnTo>
                    <a:pt x="262" y="262"/>
                  </a:lnTo>
                  <a:lnTo>
                    <a:pt x="264" y="262"/>
                  </a:lnTo>
                  <a:lnTo>
                    <a:pt x="266" y="262"/>
                  </a:lnTo>
                  <a:lnTo>
                    <a:pt x="269" y="262"/>
                  </a:lnTo>
                  <a:lnTo>
                    <a:pt x="271" y="262"/>
                  </a:lnTo>
                  <a:lnTo>
                    <a:pt x="273" y="262"/>
                  </a:lnTo>
                  <a:lnTo>
                    <a:pt x="275" y="263"/>
                  </a:lnTo>
                  <a:lnTo>
                    <a:pt x="278" y="263"/>
                  </a:lnTo>
                  <a:lnTo>
                    <a:pt x="280" y="263"/>
                  </a:lnTo>
                  <a:lnTo>
                    <a:pt x="282" y="263"/>
                  </a:lnTo>
                  <a:lnTo>
                    <a:pt x="284" y="263"/>
                  </a:lnTo>
                  <a:lnTo>
                    <a:pt x="287" y="263"/>
                  </a:lnTo>
                  <a:lnTo>
                    <a:pt x="289" y="263"/>
                  </a:lnTo>
                  <a:lnTo>
                    <a:pt x="291" y="264"/>
                  </a:lnTo>
                  <a:lnTo>
                    <a:pt x="293" y="264"/>
                  </a:lnTo>
                  <a:lnTo>
                    <a:pt x="296" y="264"/>
                  </a:lnTo>
                  <a:lnTo>
                    <a:pt x="298" y="264"/>
                  </a:lnTo>
                  <a:lnTo>
                    <a:pt x="300" y="264"/>
                  </a:lnTo>
                  <a:lnTo>
                    <a:pt x="302" y="264"/>
                  </a:lnTo>
                  <a:lnTo>
                    <a:pt x="305" y="264"/>
                  </a:lnTo>
                  <a:lnTo>
                    <a:pt x="307" y="264"/>
                  </a:lnTo>
                  <a:lnTo>
                    <a:pt x="309" y="265"/>
                  </a:lnTo>
                  <a:lnTo>
                    <a:pt x="311" y="265"/>
                  </a:lnTo>
                  <a:lnTo>
                    <a:pt x="314" y="265"/>
                  </a:lnTo>
                  <a:lnTo>
                    <a:pt x="316" y="265"/>
                  </a:lnTo>
                  <a:lnTo>
                    <a:pt x="318" y="265"/>
                  </a:lnTo>
                  <a:lnTo>
                    <a:pt x="320" y="265"/>
                  </a:lnTo>
                  <a:lnTo>
                    <a:pt x="323" y="265"/>
                  </a:lnTo>
                  <a:lnTo>
                    <a:pt x="325" y="265"/>
                  </a:lnTo>
                  <a:lnTo>
                    <a:pt x="327" y="266"/>
                  </a:lnTo>
                  <a:lnTo>
                    <a:pt x="329" y="266"/>
                  </a:lnTo>
                  <a:lnTo>
                    <a:pt x="332" y="266"/>
                  </a:lnTo>
                  <a:lnTo>
                    <a:pt x="334" y="266"/>
                  </a:lnTo>
                  <a:lnTo>
                    <a:pt x="336" y="266"/>
                  </a:lnTo>
                  <a:lnTo>
                    <a:pt x="338" y="266"/>
                  </a:lnTo>
                  <a:lnTo>
                    <a:pt x="341" y="266"/>
                  </a:lnTo>
                  <a:lnTo>
                    <a:pt x="343" y="266"/>
                  </a:lnTo>
                  <a:lnTo>
                    <a:pt x="345" y="266"/>
                  </a:lnTo>
                  <a:lnTo>
                    <a:pt x="347" y="267"/>
                  </a:lnTo>
                  <a:lnTo>
                    <a:pt x="350" y="267"/>
                  </a:lnTo>
                  <a:lnTo>
                    <a:pt x="352" y="267"/>
                  </a:lnTo>
                  <a:lnTo>
                    <a:pt x="354" y="267"/>
                  </a:lnTo>
                  <a:lnTo>
                    <a:pt x="356" y="267"/>
                  </a:lnTo>
                  <a:lnTo>
                    <a:pt x="359" y="267"/>
                  </a:lnTo>
                  <a:lnTo>
                    <a:pt x="361" y="267"/>
                  </a:lnTo>
                  <a:lnTo>
                    <a:pt x="363" y="267"/>
                  </a:lnTo>
                  <a:lnTo>
                    <a:pt x="365" y="267"/>
                  </a:lnTo>
                  <a:lnTo>
                    <a:pt x="368" y="267"/>
                  </a:lnTo>
                  <a:lnTo>
                    <a:pt x="370" y="267"/>
                  </a:lnTo>
                  <a:lnTo>
                    <a:pt x="372" y="268"/>
                  </a:lnTo>
                  <a:lnTo>
                    <a:pt x="374" y="268"/>
                  </a:lnTo>
                  <a:lnTo>
                    <a:pt x="377" y="268"/>
                  </a:lnTo>
                  <a:lnTo>
                    <a:pt x="379" y="268"/>
                  </a:lnTo>
                  <a:lnTo>
                    <a:pt x="381" y="268"/>
                  </a:lnTo>
                  <a:lnTo>
                    <a:pt x="383" y="268"/>
                  </a:lnTo>
                  <a:lnTo>
                    <a:pt x="386" y="268"/>
                  </a:lnTo>
                  <a:lnTo>
                    <a:pt x="388" y="268"/>
                  </a:lnTo>
                  <a:lnTo>
                    <a:pt x="390" y="268"/>
                  </a:lnTo>
                  <a:lnTo>
                    <a:pt x="392" y="268"/>
                  </a:lnTo>
                  <a:lnTo>
                    <a:pt x="395" y="268"/>
                  </a:lnTo>
                  <a:lnTo>
                    <a:pt x="397" y="268"/>
                  </a:lnTo>
                  <a:lnTo>
                    <a:pt x="399" y="269"/>
                  </a:lnTo>
                  <a:lnTo>
                    <a:pt x="401" y="269"/>
                  </a:lnTo>
                  <a:lnTo>
                    <a:pt x="404" y="269"/>
                  </a:lnTo>
                  <a:lnTo>
                    <a:pt x="406" y="269"/>
                  </a:lnTo>
                  <a:lnTo>
                    <a:pt x="408" y="269"/>
                  </a:lnTo>
                  <a:lnTo>
                    <a:pt x="410" y="269"/>
                  </a:lnTo>
                  <a:lnTo>
                    <a:pt x="413" y="269"/>
                  </a:lnTo>
                  <a:lnTo>
                    <a:pt x="415" y="269"/>
                  </a:lnTo>
                  <a:lnTo>
                    <a:pt x="417" y="269"/>
                  </a:lnTo>
                  <a:lnTo>
                    <a:pt x="419" y="269"/>
                  </a:lnTo>
                  <a:lnTo>
                    <a:pt x="422" y="269"/>
                  </a:lnTo>
                  <a:lnTo>
                    <a:pt x="424" y="269"/>
                  </a:lnTo>
                  <a:lnTo>
                    <a:pt x="426" y="269"/>
                  </a:lnTo>
                  <a:lnTo>
                    <a:pt x="428" y="269"/>
                  </a:lnTo>
                  <a:lnTo>
                    <a:pt x="431" y="270"/>
                  </a:lnTo>
                  <a:lnTo>
                    <a:pt x="433" y="270"/>
                  </a:lnTo>
                  <a:lnTo>
                    <a:pt x="435" y="270"/>
                  </a:lnTo>
                  <a:lnTo>
                    <a:pt x="437" y="270"/>
                  </a:lnTo>
                  <a:lnTo>
                    <a:pt x="440" y="270"/>
                  </a:lnTo>
                  <a:lnTo>
                    <a:pt x="442" y="270"/>
                  </a:lnTo>
                  <a:lnTo>
                    <a:pt x="444" y="270"/>
                  </a:lnTo>
                  <a:lnTo>
                    <a:pt x="446" y="270"/>
                  </a:lnTo>
                  <a:lnTo>
                    <a:pt x="449" y="270"/>
                  </a:lnTo>
                  <a:lnTo>
                    <a:pt x="451" y="270"/>
                  </a:lnTo>
                  <a:lnTo>
                    <a:pt x="453" y="270"/>
                  </a:lnTo>
                  <a:lnTo>
                    <a:pt x="455" y="270"/>
                  </a:lnTo>
                  <a:lnTo>
                    <a:pt x="458" y="270"/>
                  </a:lnTo>
                  <a:lnTo>
                    <a:pt x="460" y="270"/>
                  </a:lnTo>
                  <a:lnTo>
                    <a:pt x="462" y="270"/>
                  </a:lnTo>
                  <a:lnTo>
                    <a:pt x="464" y="270"/>
                  </a:lnTo>
                  <a:lnTo>
                    <a:pt x="467" y="271"/>
                  </a:lnTo>
                  <a:lnTo>
                    <a:pt x="469" y="271"/>
                  </a:lnTo>
                  <a:lnTo>
                    <a:pt x="471" y="271"/>
                  </a:lnTo>
                  <a:lnTo>
                    <a:pt x="473" y="271"/>
                  </a:lnTo>
                  <a:lnTo>
                    <a:pt x="476" y="271"/>
                  </a:lnTo>
                  <a:lnTo>
                    <a:pt x="478" y="271"/>
                  </a:lnTo>
                  <a:lnTo>
                    <a:pt x="480" y="271"/>
                  </a:lnTo>
                  <a:lnTo>
                    <a:pt x="482" y="271"/>
                  </a:lnTo>
                  <a:lnTo>
                    <a:pt x="485" y="271"/>
                  </a:lnTo>
                  <a:lnTo>
                    <a:pt x="487" y="271"/>
                  </a:lnTo>
                  <a:lnTo>
                    <a:pt x="489" y="271"/>
                  </a:lnTo>
                  <a:lnTo>
                    <a:pt x="491" y="271"/>
                  </a:lnTo>
                  <a:lnTo>
                    <a:pt x="494" y="271"/>
                  </a:lnTo>
                  <a:lnTo>
                    <a:pt x="496" y="271"/>
                  </a:lnTo>
                  <a:lnTo>
                    <a:pt x="498" y="271"/>
                  </a:lnTo>
                  <a:lnTo>
                    <a:pt x="500" y="271"/>
                  </a:lnTo>
                  <a:lnTo>
                    <a:pt x="503" y="271"/>
                  </a:lnTo>
                  <a:lnTo>
                    <a:pt x="505" y="271"/>
                  </a:lnTo>
                  <a:lnTo>
                    <a:pt x="507" y="271"/>
                  </a:lnTo>
                  <a:lnTo>
                    <a:pt x="509" y="272"/>
                  </a:lnTo>
                  <a:lnTo>
                    <a:pt x="512" y="272"/>
                  </a:lnTo>
                  <a:lnTo>
                    <a:pt x="514" y="272"/>
                  </a:lnTo>
                  <a:lnTo>
                    <a:pt x="516" y="272"/>
                  </a:lnTo>
                  <a:lnTo>
                    <a:pt x="518" y="272"/>
                  </a:lnTo>
                  <a:lnTo>
                    <a:pt x="521" y="272"/>
                  </a:lnTo>
                  <a:lnTo>
                    <a:pt x="523" y="272"/>
                  </a:lnTo>
                  <a:lnTo>
                    <a:pt x="525" y="272"/>
                  </a:lnTo>
                  <a:lnTo>
                    <a:pt x="527" y="272"/>
                  </a:lnTo>
                  <a:lnTo>
                    <a:pt x="530" y="272"/>
                  </a:lnTo>
                  <a:lnTo>
                    <a:pt x="532" y="272"/>
                  </a:lnTo>
                  <a:lnTo>
                    <a:pt x="534" y="272"/>
                  </a:lnTo>
                  <a:lnTo>
                    <a:pt x="536" y="272"/>
                  </a:lnTo>
                  <a:lnTo>
                    <a:pt x="539" y="272"/>
                  </a:lnTo>
                  <a:lnTo>
                    <a:pt x="541" y="272"/>
                  </a:lnTo>
                  <a:lnTo>
                    <a:pt x="543" y="272"/>
                  </a:lnTo>
                  <a:lnTo>
                    <a:pt x="545" y="272"/>
                  </a:lnTo>
                  <a:lnTo>
                    <a:pt x="548" y="272"/>
                  </a:lnTo>
                  <a:lnTo>
                    <a:pt x="550" y="272"/>
                  </a:lnTo>
                  <a:lnTo>
                    <a:pt x="552" y="272"/>
                  </a:lnTo>
                  <a:lnTo>
                    <a:pt x="554" y="272"/>
                  </a:lnTo>
                  <a:lnTo>
                    <a:pt x="557" y="272"/>
                  </a:lnTo>
                  <a:lnTo>
                    <a:pt x="559" y="273"/>
                  </a:lnTo>
                  <a:lnTo>
                    <a:pt x="561" y="273"/>
                  </a:lnTo>
                  <a:lnTo>
                    <a:pt x="563" y="273"/>
                  </a:lnTo>
                  <a:lnTo>
                    <a:pt x="566" y="273"/>
                  </a:lnTo>
                  <a:lnTo>
                    <a:pt x="568" y="273"/>
                  </a:lnTo>
                  <a:lnTo>
                    <a:pt x="570" y="273"/>
                  </a:lnTo>
                  <a:lnTo>
                    <a:pt x="572" y="273"/>
                  </a:lnTo>
                  <a:lnTo>
                    <a:pt x="575" y="273"/>
                  </a:lnTo>
                  <a:lnTo>
                    <a:pt x="577" y="273"/>
                  </a:lnTo>
                  <a:lnTo>
                    <a:pt x="579" y="273"/>
                  </a:lnTo>
                  <a:lnTo>
                    <a:pt x="581" y="273"/>
                  </a:lnTo>
                  <a:lnTo>
                    <a:pt x="584" y="273"/>
                  </a:lnTo>
                  <a:lnTo>
                    <a:pt x="586" y="273"/>
                  </a:lnTo>
                  <a:lnTo>
                    <a:pt x="588" y="273"/>
                  </a:lnTo>
                  <a:lnTo>
                    <a:pt x="590" y="273"/>
                  </a:lnTo>
                  <a:lnTo>
                    <a:pt x="593" y="273"/>
                  </a:lnTo>
                  <a:lnTo>
                    <a:pt x="595" y="273"/>
                  </a:lnTo>
                  <a:lnTo>
                    <a:pt x="597" y="273"/>
                  </a:lnTo>
                  <a:lnTo>
                    <a:pt x="599" y="273"/>
                  </a:lnTo>
                  <a:lnTo>
                    <a:pt x="602" y="273"/>
                  </a:lnTo>
                  <a:lnTo>
                    <a:pt x="604" y="273"/>
                  </a:lnTo>
                  <a:lnTo>
                    <a:pt x="606" y="273"/>
                  </a:lnTo>
                  <a:lnTo>
                    <a:pt x="608" y="273"/>
                  </a:lnTo>
                  <a:lnTo>
                    <a:pt x="611" y="273"/>
                  </a:lnTo>
                  <a:lnTo>
                    <a:pt x="613" y="273"/>
                  </a:lnTo>
                  <a:lnTo>
                    <a:pt x="615" y="273"/>
                  </a:lnTo>
                  <a:lnTo>
                    <a:pt x="617" y="273"/>
                  </a:lnTo>
                  <a:lnTo>
                    <a:pt x="620" y="274"/>
                  </a:lnTo>
                  <a:lnTo>
                    <a:pt x="622" y="274"/>
                  </a:lnTo>
                  <a:lnTo>
                    <a:pt x="624" y="274"/>
                  </a:lnTo>
                  <a:lnTo>
                    <a:pt x="626" y="274"/>
                  </a:lnTo>
                  <a:lnTo>
                    <a:pt x="629" y="274"/>
                  </a:lnTo>
                  <a:lnTo>
                    <a:pt x="631" y="274"/>
                  </a:lnTo>
                  <a:lnTo>
                    <a:pt x="633" y="274"/>
                  </a:lnTo>
                  <a:lnTo>
                    <a:pt x="635" y="274"/>
                  </a:lnTo>
                  <a:lnTo>
                    <a:pt x="638" y="274"/>
                  </a:lnTo>
                  <a:lnTo>
                    <a:pt x="640" y="274"/>
                  </a:lnTo>
                  <a:lnTo>
                    <a:pt x="642" y="274"/>
                  </a:lnTo>
                  <a:lnTo>
                    <a:pt x="644" y="274"/>
                  </a:lnTo>
                  <a:lnTo>
                    <a:pt x="647" y="274"/>
                  </a:lnTo>
                  <a:lnTo>
                    <a:pt x="649" y="274"/>
                  </a:lnTo>
                  <a:lnTo>
                    <a:pt x="651" y="274"/>
                  </a:lnTo>
                  <a:lnTo>
                    <a:pt x="653" y="274"/>
                  </a:lnTo>
                  <a:lnTo>
                    <a:pt x="656" y="274"/>
                  </a:lnTo>
                  <a:lnTo>
                    <a:pt x="658" y="274"/>
                  </a:lnTo>
                  <a:lnTo>
                    <a:pt x="659" y="274"/>
                  </a:lnTo>
                </a:path>
              </a:pathLst>
            </a:custGeom>
            <a:noFill/>
            <a:ln w="2540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3" name="Freeform 119">
              <a:extLst>
                <a:ext uri="{FF2B5EF4-FFF2-40B4-BE49-F238E27FC236}">
                  <a16:creationId xmlns:a16="http://schemas.microsoft.com/office/drawing/2014/main" id="{6BE9157E-44A4-4E90-A054-C6F050FF9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8144" y="3520024"/>
              <a:ext cx="7692" cy="226513"/>
            </a:xfrm>
            <a:custGeom>
              <a:avLst/>
              <a:gdLst>
                <a:gd name="T0" fmla="*/ 3 w 3"/>
                <a:gd name="T1" fmla="*/ 46 h 46"/>
                <a:gd name="T2" fmla="*/ 2 w 3"/>
                <a:gd name="T3" fmla="*/ 39 h 46"/>
                <a:gd name="T4" fmla="*/ 2 w 3"/>
                <a:gd name="T5" fmla="*/ 32 h 46"/>
                <a:gd name="T6" fmla="*/ 1 w 3"/>
                <a:gd name="T7" fmla="*/ 24 h 46"/>
                <a:gd name="T8" fmla="*/ 1 w 3"/>
                <a:gd name="T9" fmla="*/ 17 h 46"/>
                <a:gd name="T10" fmla="*/ 0 w 3"/>
                <a:gd name="T11" fmla="*/ 8 h 46"/>
                <a:gd name="T12" fmla="*/ 0 w 3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46">
                  <a:moveTo>
                    <a:pt x="3" y="46"/>
                  </a:moveTo>
                  <a:lnTo>
                    <a:pt x="2" y="39"/>
                  </a:lnTo>
                  <a:lnTo>
                    <a:pt x="2" y="32"/>
                  </a:lnTo>
                  <a:lnTo>
                    <a:pt x="1" y="24"/>
                  </a:lnTo>
                  <a:lnTo>
                    <a:pt x="1" y="17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DDE83479-373A-4852-9F05-445CB83D32C7}"/>
              </a:ext>
            </a:extLst>
          </p:cNvPr>
          <p:cNvGrpSpPr/>
          <p:nvPr/>
        </p:nvGrpSpPr>
        <p:grpSpPr>
          <a:xfrm rot="10800000">
            <a:off x="322762" y="4142809"/>
            <a:ext cx="1406298" cy="1521678"/>
            <a:chOff x="2038144" y="3520024"/>
            <a:chExt cx="1697455" cy="1575741"/>
          </a:xfrm>
        </p:grpSpPr>
        <p:sp>
          <p:nvSpPr>
            <p:cNvPr id="225" name="Freeform 120">
              <a:extLst>
                <a:ext uri="{FF2B5EF4-FFF2-40B4-BE49-F238E27FC236}">
                  <a16:creationId xmlns:a16="http://schemas.microsoft.com/office/drawing/2014/main" id="{30EEFDDA-7DA5-40ED-A334-67A308900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5837" y="3746537"/>
              <a:ext cx="1689762" cy="1349228"/>
            </a:xfrm>
            <a:custGeom>
              <a:avLst/>
              <a:gdLst>
                <a:gd name="T0" fmla="*/ 5 w 659"/>
                <a:gd name="T1" fmla="*/ 53 h 274"/>
                <a:gd name="T2" fmla="*/ 11 w 659"/>
                <a:gd name="T3" fmla="*/ 96 h 274"/>
                <a:gd name="T4" fmla="*/ 17 w 659"/>
                <a:gd name="T5" fmla="*/ 125 h 274"/>
                <a:gd name="T6" fmla="*/ 23 w 659"/>
                <a:gd name="T7" fmla="*/ 146 h 274"/>
                <a:gd name="T8" fmla="*/ 29 w 659"/>
                <a:gd name="T9" fmla="*/ 162 h 274"/>
                <a:gd name="T10" fmla="*/ 35 w 659"/>
                <a:gd name="T11" fmla="*/ 175 h 274"/>
                <a:gd name="T12" fmla="*/ 42 w 659"/>
                <a:gd name="T13" fmla="*/ 188 h 274"/>
                <a:gd name="T14" fmla="*/ 51 w 659"/>
                <a:gd name="T15" fmla="*/ 200 h 274"/>
                <a:gd name="T16" fmla="*/ 60 w 659"/>
                <a:gd name="T17" fmla="*/ 209 h 274"/>
                <a:gd name="T18" fmla="*/ 73 w 659"/>
                <a:gd name="T19" fmla="*/ 219 h 274"/>
                <a:gd name="T20" fmla="*/ 86 w 659"/>
                <a:gd name="T21" fmla="*/ 227 h 274"/>
                <a:gd name="T22" fmla="*/ 100 w 659"/>
                <a:gd name="T23" fmla="*/ 233 h 274"/>
                <a:gd name="T24" fmla="*/ 113 w 659"/>
                <a:gd name="T25" fmla="*/ 238 h 274"/>
                <a:gd name="T26" fmla="*/ 127 w 659"/>
                <a:gd name="T27" fmla="*/ 242 h 274"/>
                <a:gd name="T28" fmla="*/ 140 w 659"/>
                <a:gd name="T29" fmla="*/ 245 h 274"/>
                <a:gd name="T30" fmla="*/ 154 w 659"/>
                <a:gd name="T31" fmla="*/ 248 h 274"/>
                <a:gd name="T32" fmla="*/ 167 w 659"/>
                <a:gd name="T33" fmla="*/ 251 h 274"/>
                <a:gd name="T34" fmla="*/ 181 w 659"/>
                <a:gd name="T35" fmla="*/ 253 h 274"/>
                <a:gd name="T36" fmla="*/ 194 w 659"/>
                <a:gd name="T37" fmla="*/ 255 h 274"/>
                <a:gd name="T38" fmla="*/ 208 w 659"/>
                <a:gd name="T39" fmla="*/ 256 h 274"/>
                <a:gd name="T40" fmla="*/ 221 w 659"/>
                <a:gd name="T41" fmla="*/ 258 h 274"/>
                <a:gd name="T42" fmla="*/ 235 w 659"/>
                <a:gd name="T43" fmla="*/ 259 h 274"/>
                <a:gd name="T44" fmla="*/ 248 w 659"/>
                <a:gd name="T45" fmla="*/ 260 h 274"/>
                <a:gd name="T46" fmla="*/ 262 w 659"/>
                <a:gd name="T47" fmla="*/ 262 h 274"/>
                <a:gd name="T48" fmla="*/ 275 w 659"/>
                <a:gd name="T49" fmla="*/ 263 h 274"/>
                <a:gd name="T50" fmla="*/ 289 w 659"/>
                <a:gd name="T51" fmla="*/ 263 h 274"/>
                <a:gd name="T52" fmla="*/ 302 w 659"/>
                <a:gd name="T53" fmla="*/ 264 h 274"/>
                <a:gd name="T54" fmla="*/ 316 w 659"/>
                <a:gd name="T55" fmla="*/ 265 h 274"/>
                <a:gd name="T56" fmla="*/ 329 w 659"/>
                <a:gd name="T57" fmla="*/ 266 h 274"/>
                <a:gd name="T58" fmla="*/ 343 w 659"/>
                <a:gd name="T59" fmla="*/ 266 h 274"/>
                <a:gd name="T60" fmla="*/ 356 w 659"/>
                <a:gd name="T61" fmla="*/ 267 h 274"/>
                <a:gd name="T62" fmla="*/ 370 w 659"/>
                <a:gd name="T63" fmla="*/ 267 h 274"/>
                <a:gd name="T64" fmla="*/ 383 w 659"/>
                <a:gd name="T65" fmla="*/ 268 h 274"/>
                <a:gd name="T66" fmla="*/ 397 w 659"/>
                <a:gd name="T67" fmla="*/ 268 h 274"/>
                <a:gd name="T68" fmla="*/ 410 w 659"/>
                <a:gd name="T69" fmla="*/ 269 h 274"/>
                <a:gd name="T70" fmla="*/ 424 w 659"/>
                <a:gd name="T71" fmla="*/ 269 h 274"/>
                <a:gd name="T72" fmla="*/ 437 w 659"/>
                <a:gd name="T73" fmla="*/ 270 h 274"/>
                <a:gd name="T74" fmla="*/ 451 w 659"/>
                <a:gd name="T75" fmla="*/ 270 h 274"/>
                <a:gd name="T76" fmla="*/ 464 w 659"/>
                <a:gd name="T77" fmla="*/ 270 h 274"/>
                <a:gd name="T78" fmla="*/ 478 w 659"/>
                <a:gd name="T79" fmla="*/ 271 h 274"/>
                <a:gd name="T80" fmla="*/ 491 w 659"/>
                <a:gd name="T81" fmla="*/ 271 h 274"/>
                <a:gd name="T82" fmla="*/ 505 w 659"/>
                <a:gd name="T83" fmla="*/ 271 h 274"/>
                <a:gd name="T84" fmla="*/ 518 w 659"/>
                <a:gd name="T85" fmla="*/ 272 h 274"/>
                <a:gd name="T86" fmla="*/ 532 w 659"/>
                <a:gd name="T87" fmla="*/ 272 h 274"/>
                <a:gd name="T88" fmla="*/ 545 w 659"/>
                <a:gd name="T89" fmla="*/ 272 h 274"/>
                <a:gd name="T90" fmla="*/ 559 w 659"/>
                <a:gd name="T91" fmla="*/ 273 h 274"/>
                <a:gd name="T92" fmla="*/ 572 w 659"/>
                <a:gd name="T93" fmla="*/ 273 h 274"/>
                <a:gd name="T94" fmla="*/ 586 w 659"/>
                <a:gd name="T95" fmla="*/ 273 h 274"/>
                <a:gd name="T96" fmla="*/ 599 w 659"/>
                <a:gd name="T97" fmla="*/ 273 h 274"/>
                <a:gd name="T98" fmla="*/ 613 w 659"/>
                <a:gd name="T99" fmla="*/ 273 h 274"/>
                <a:gd name="T100" fmla="*/ 626 w 659"/>
                <a:gd name="T101" fmla="*/ 274 h 274"/>
                <a:gd name="T102" fmla="*/ 640 w 659"/>
                <a:gd name="T103" fmla="*/ 274 h 274"/>
                <a:gd name="T104" fmla="*/ 653 w 659"/>
                <a:gd name="T105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59" h="274">
                  <a:moveTo>
                    <a:pt x="0" y="0"/>
                  </a:moveTo>
                  <a:lnTo>
                    <a:pt x="1" y="12"/>
                  </a:lnTo>
                  <a:lnTo>
                    <a:pt x="2" y="24"/>
                  </a:lnTo>
                  <a:lnTo>
                    <a:pt x="3" y="34"/>
                  </a:lnTo>
                  <a:lnTo>
                    <a:pt x="4" y="44"/>
                  </a:lnTo>
                  <a:lnTo>
                    <a:pt x="5" y="53"/>
                  </a:lnTo>
                  <a:lnTo>
                    <a:pt x="6" y="62"/>
                  </a:lnTo>
                  <a:lnTo>
                    <a:pt x="7" y="69"/>
                  </a:lnTo>
                  <a:lnTo>
                    <a:pt x="8" y="77"/>
                  </a:lnTo>
                  <a:lnTo>
                    <a:pt x="9" y="83"/>
                  </a:lnTo>
                  <a:lnTo>
                    <a:pt x="10" y="90"/>
                  </a:lnTo>
                  <a:lnTo>
                    <a:pt x="11" y="96"/>
                  </a:lnTo>
                  <a:lnTo>
                    <a:pt x="12" y="101"/>
                  </a:lnTo>
                  <a:lnTo>
                    <a:pt x="13" y="106"/>
                  </a:lnTo>
                  <a:lnTo>
                    <a:pt x="14" y="111"/>
                  </a:lnTo>
                  <a:lnTo>
                    <a:pt x="15" y="116"/>
                  </a:lnTo>
                  <a:lnTo>
                    <a:pt x="16" y="121"/>
                  </a:lnTo>
                  <a:lnTo>
                    <a:pt x="17" y="125"/>
                  </a:lnTo>
                  <a:lnTo>
                    <a:pt x="18" y="129"/>
                  </a:lnTo>
                  <a:lnTo>
                    <a:pt x="19" y="133"/>
                  </a:lnTo>
                  <a:lnTo>
                    <a:pt x="20" y="136"/>
                  </a:lnTo>
                  <a:lnTo>
                    <a:pt x="21" y="140"/>
                  </a:lnTo>
                  <a:lnTo>
                    <a:pt x="22" y="143"/>
                  </a:lnTo>
                  <a:lnTo>
                    <a:pt x="23" y="146"/>
                  </a:lnTo>
                  <a:lnTo>
                    <a:pt x="24" y="149"/>
                  </a:lnTo>
                  <a:lnTo>
                    <a:pt x="25" y="152"/>
                  </a:lnTo>
                  <a:lnTo>
                    <a:pt x="26" y="155"/>
                  </a:lnTo>
                  <a:lnTo>
                    <a:pt x="27" y="157"/>
                  </a:lnTo>
                  <a:lnTo>
                    <a:pt x="28" y="160"/>
                  </a:lnTo>
                  <a:lnTo>
                    <a:pt x="29" y="162"/>
                  </a:lnTo>
                  <a:lnTo>
                    <a:pt x="30" y="165"/>
                  </a:lnTo>
                  <a:lnTo>
                    <a:pt x="31" y="167"/>
                  </a:lnTo>
                  <a:lnTo>
                    <a:pt x="32" y="169"/>
                  </a:lnTo>
                  <a:lnTo>
                    <a:pt x="33" y="171"/>
                  </a:lnTo>
                  <a:lnTo>
                    <a:pt x="34" y="173"/>
                  </a:lnTo>
                  <a:lnTo>
                    <a:pt x="35" y="175"/>
                  </a:lnTo>
                  <a:lnTo>
                    <a:pt x="36" y="177"/>
                  </a:lnTo>
                  <a:lnTo>
                    <a:pt x="37" y="179"/>
                  </a:lnTo>
                  <a:lnTo>
                    <a:pt x="38" y="181"/>
                  </a:lnTo>
                  <a:lnTo>
                    <a:pt x="39" y="183"/>
                  </a:lnTo>
                  <a:lnTo>
                    <a:pt x="41" y="186"/>
                  </a:lnTo>
                  <a:lnTo>
                    <a:pt x="42" y="188"/>
                  </a:lnTo>
                  <a:lnTo>
                    <a:pt x="44" y="190"/>
                  </a:lnTo>
                  <a:lnTo>
                    <a:pt x="45" y="192"/>
                  </a:lnTo>
                  <a:lnTo>
                    <a:pt x="47" y="194"/>
                  </a:lnTo>
                  <a:lnTo>
                    <a:pt x="48" y="196"/>
                  </a:lnTo>
                  <a:lnTo>
                    <a:pt x="50" y="198"/>
                  </a:lnTo>
                  <a:lnTo>
                    <a:pt x="51" y="200"/>
                  </a:lnTo>
                  <a:lnTo>
                    <a:pt x="53" y="201"/>
                  </a:lnTo>
                  <a:lnTo>
                    <a:pt x="54" y="203"/>
                  </a:lnTo>
                  <a:lnTo>
                    <a:pt x="56" y="204"/>
                  </a:lnTo>
                  <a:lnTo>
                    <a:pt x="57" y="206"/>
                  </a:lnTo>
                  <a:lnTo>
                    <a:pt x="59" y="207"/>
                  </a:lnTo>
                  <a:lnTo>
                    <a:pt x="60" y="209"/>
                  </a:lnTo>
                  <a:lnTo>
                    <a:pt x="62" y="210"/>
                  </a:lnTo>
                  <a:lnTo>
                    <a:pt x="64" y="212"/>
                  </a:lnTo>
                  <a:lnTo>
                    <a:pt x="66" y="214"/>
                  </a:lnTo>
                  <a:lnTo>
                    <a:pt x="68" y="216"/>
                  </a:lnTo>
                  <a:lnTo>
                    <a:pt x="71" y="217"/>
                  </a:lnTo>
                  <a:lnTo>
                    <a:pt x="73" y="219"/>
                  </a:lnTo>
                  <a:lnTo>
                    <a:pt x="75" y="220"/>
                  </a:lnTo>
                  <a:lnTo>
                    <a:pt x="77" y="222"/>
                  </a:lnTo>
                  <a:lnTo>
                    <a:pt x="80" y="223"/>
                  </a:lnTo>
                  <a:lnTo>
                    <a:pt x="82" y="224"/>
                  </a:lnTo>
                  <a:lnTo>
                    <a:pt x="84" y="226"/>
                  </a:lnTo>
                  <a:lnTo>
                    <a:pt x="86" y="227"/>
                  </a:lnTo>
                  <a:lnTo>
                    <a:pt x="89" y="228"/>
                  </a:lnTo>
                  <a:lnTo>
                    <a:pt x="91" y="229"/>
                  </a:lnTo>
                  <a:lnTo>
                    <a:pt x="93" y="230"/>
                  </a:lnTo>
                  <a:lnTo>
                    <a:pt x="95" y="231"/>
                  </a:lnTo>
                  <a:lnTo>
                    <a:pt x="98" y="232"/>
                  </a:lnTo>
                  <a:lnTo>
                    <a:pt x="100" y="233"/>
                  </a:lnTo>
                  <a:lnTo>
                    <a:pt x="102" y="234"/>
                  </a:lnTo>
                  <a:lnTo>
                    <a:pt x="104" y="235"/>
                  </a:lnTo>
                  <a:lnTo>
                    <a:pt x="107" y="236"/>
                  </a:lnTo>
                  <a:lnTo>
                    <a:pt x="109" y="236"/>
                  </a:lnTo>
                  <a:lnTo>
                    <a:pt x="111" y="237"/>
                  </a:lnTo>
                  <a:lnTo>
                    <a:pt x="113" y="238"/>
                  </a:lnTo>
                  <a:lnTo>
                    <a:pt x="116" y="239"/>
                  </a:lnTo>
                  <a:lnTo>
                    <a:pt x="118" y="239"/>
                  </a:lnTo>
                  <a:lnTo>
                    <a:pt x="120" y="240"/>
                  </a:lnTo>
                  <a:lnTo>
                    <a:pt x="122" y="241"/>
                  </a:lnTo>
                  <a:lnTo>
                    <a:pt x="125" y="241"/>
                  </a:lnTo>
                  <a:lnTo>
                    <a:pt x="127" y="242"/>
                  </a:lnTo>
                  <a:lnTo>
                    <a:pt x="129" y="243"/>
                  </a:lnTo>
                  <a:lnTo>
                    <a:pt x="131" y="243"/>
                  </a:lnTo>
                  <a:lnTo>
                    <a:pt x="134" y="244"/>
                  </a:lnTo>
                  <a:lnTo>
                    <a:pt x="136" y="244"/>
                  </a:lnTo>
                  <a:lnTo>
                    <a:pt x="138" y="245"/>
                  </a:lnTo>
                  <a:lnTo>
                    <a:pt x="140" y="245"/>
                  </a:lnTo>
                  <a:lnTo>
                    <a:pt x="143" y="246"/>
                  </a:lnTo>
                  <a:lnTo>
                    <a:pt x="145" y="246"/>
                  </a:lnTo>
                  <a:lnTo>
                    <a:pt x="147" y="247"/>
                  </a:lnTo>
                  <a:lnTo>
                    <a:pt x="149" y="247"/>
                  </a:lnTo>
                  <a:lnTo>
                    <a:pt x="152" y="248"/>
                  </a:lnTo>
                  <a:lnTo>
                    <a:pt x="154" y="248"/>
                  </a:lnTo>
                  <a:lnTo>
                    <a:pt x="156" y="249"/>
                  </a:lnTo>
                  <a:lnTo>
                    <a:pt x="158" y="249"/>
                  </a:lnTo>
                  <a:lnTo>
                    <a:pt x="161" y="250"/>
                  </a:lnTo>
                  <a:lnTo>
                    <a:pt x="163" y="250"/>
                  </a:lnTo>
                  <a:lnTo>
                    <a:pt x="165" y="250"/>
                  </a:lnTo>
                  <a:lnTo>
                    <a:pt x="167" y="251"/>
                  </a:lnTo>
                  <a:lnTo>
                    <a:pt x="170" y="251"/>
                  </a:lnTo>
                  <a:lnTo>
                    <a:pt x="172" y="252"/>
                  </a:lnTo>
                  <a:lnTo>
                    <a:pt x="174" y="252"/>
                  </a:lnTo>
                  <a:lnTo>
                    <a:pt x="176" y="252"/>
                  </a:lnTo>
                  <a:lnTo>
                    <a:pt x="179" y="253"/>
                  </a:lnTo>
                  <a:lnTo>
                    <a:pt x="181" y="253"/>
                  </a:lnTo>
                  <a:lnTo>
                    <a:pt x="183" y="253"/>
                  </a:lnTo>
                  <a:lnTo>
                    <a:pt x="185" y="254"/>
                  </a:lnTo>
                  <a:lnTo>
                    <a:pt x="188" y="254"/>
                  </a:lnTo>
                  <a:lnTo>
                    <a:pt x="190" y="254"/>
                  </a:lnTo>
                  <a:lnTo>
                    <a:pt x="192" y="255"/>
                  </a:lnTo>
                  <a:lnTo>
                    <a:pt x="194" y="255"/>
                  </a:lnTo>
                  <a:lnTo>
                    <a:pt x="197" y="255"/>
                  </a:lnTo>
                  <a:lnTo>
                    <a:pt x="199" y="255"/>
                  </a:lnTo>
                  <a:lnTo>
                    <a:pt x="201" y="256"/>
                  </a:lnTo>
                  <a:lnTo>
                    <a:pt x="203" y="256"/>
                  </a:lnTo>
                  <a:lnTo>
                    <a:pt x="206" y="256"/>
                  </a:lnTo>
                  <a:lnTo>
                    <a:pt x="208" y="256"/>
                  </a:lnTo>
                  <a:lnTo>
                    <a:pt x="210" y="257"/>
                  </a:lnTo>
                  <a:lnTo>
                    <a:pt x="212" y="257"/>
                  </a:lnTo>
                  <a:lnTo>
                    <a:pt x="215" y="257"/>
                  </a:lnTo>
                  <a:lnTo>
                    <a:pt x="217" y="257"/>
                  </a:lnTo>
                  <a:lnTo>
                    <a:pt x="219" y="258"/>
                  </a:lnTo>
                  <a:lnTo>
                    <a:pt x="221" y="258"/>
                  </a:lnTo>
                  <a:lnTo>
                    <a:pt x="224" y="258"/>
                  </a:lnTo>
                  <a:lnTo>
                    <a:pt x="226" y="258"/>
                  </a:lnTo>
                  <a:lnTo>
                    <a:pt x="228" y="259"/>
                  </a:lnTo>
                  <a:lnTo>
                    <a:pt x="230" y="259"/>
                  </a:lnTo>
                  <a:lnTo>
                    <a:pt x="233" y="259"/>
                  </a:lnTo>
                  <a:lnTo>
                    <a:pt x="235" y="259"/>
                  </a:lnTo>
                  <a:lnTo>
                    <a:pt x="237" y="259"/>
                  </a:lnTo>
                  <a:lnTo>
                    <a:pt x="239" y="260"/>
                  </a:lnTo>
                  <a:lnTo>
                    <a:pt x="242" y="260"/>
                  </a:lnTo>
                  <a:lnTo>
                    <a:pt x="244" y="260"/>
                  </a:lnTo>
                  <a:lnTo>
                    <a:pt x="246" y="260"/>
                  </a:lnTo>
                  <a:lnTo>
                    <a:pt x="248" y="260"/>
                  </a:lnTo>
                  <a:lnTo>
                    <a:pt x="251" y="261"/>
                  </a:lnTo>
                  <a:lnTo>
                    <a:pt x="253" y="261"/>
                  </a:lnTo>
                  <a:lnTo>
                    <a:pt x="255" y="261"/>
                  </a:lnTo>
                  <a:lnTo>
                    <a:pt x="257" y="261"/>
                  </a:lnTo>
                  <a:lnTo>
                    <a:pt x="260" y="261"/>
                  </a:lnTo>
                  <a:lnTo>
                    <a:pt x="262" y="262"/>
                  </a:lnTo>
                  <a:lnTo>
                    <a:pt x="264" y="262"/>
                  </a:lnTo>
                  <a:lnTo>
                    <a:pt x="266" y="262"/>
                  </a:lnTo>
                  <a:lnTo>
                    <a:pt x="269" y="262"/>
                  </a:lnTo>
                  <a:lnTo>
                    <a:pt x="271" y="262"/>
                  </a:lnTo>
                  <a:lnTo>
                    <a:pt x="273" y="262"/>
                  </a:lnTo>
                  <a:lnTo>
                    <a:pt x="275" y="263"/>
                  </a:lnTo>
                  <a:lnTo>
                    <a:pt x="278" y="263"/>
                  </a:lnTo>
                  <a:lnTo>
                    <a:pt x="280" y="263"/>
                  </a:lnTo>
                  <a:lnTo>
                    <a:pt x="282" y="263"/>
                  </a:lnTo>
                  <a:lnTo>
                    <a:pt x="284" y="263"/>
                  </a:lnTo>
                  <a:lnTo>
                    <a:pt x="287" y="263"/>
                  </a:lnTo>
                  <a:lnTo>
                    <a:pt x="289" y="263"/>
                  </a:lnTo>
                  <a:lnTo>
                    <a:pt x="291" y="264"/>
                  </a:lnTo>
                  <a:lnTo>
                    <a:pt x="293" y="264"/>
                  </a:lnTo>
                  <a:lnTo>
                    <a:pt x="296" y="264"/>
                  </a:lnTo>
                  <a:lnTo>
                    <a:pt x="298" y="264"/>
                  </a:lnTo>
                  <a:lnTo>
                    <a:pt x="300" y="264"/>
                  </a:lnTo>
                  <a:lnTo>
                    <a:pt x="302" y="264"/>
                  </a:lnTo>
                  <a:lnTo>
                    <a:pt x="305" y="264"/>
                  </a:lnTo>
                  <a:lnTo>
                    <a:pt x="307" y="264"/>
                  </a:lnTo>
                  <a:lnTo>
                    <a:pt x="309" y="265"/>
                  </a:lnTo>
                  <a:lnTo>
                    <a:pt x="311" y="265"/>
                  </a:lnTo>
                  <a:lnTo>
                    <a:pt x="314" y="265"/>
                  </a:lnTo>
                  <a:lnTo>
                    <a:pt x="316" y="265"/>
                  </a:lnTo>
                  <a:lnTo>
                    <a:pt x="318" y="265"/>
                  </a:lnTo>
                  <a:lnTo>
                    <a:pt x="320" y="265"/>
                  </a:lnTo>
                  <a:lnTo>
                    <a:pt x="323" y="265"/>
                  </a:lnTo>
                  <a:lnTo>
                    <a:pt x="325" y="265"/>
                  </a:lnTo>
                  <a:lnTo>
                    <a:pt x="327" y="266"/>
                  </a:lnTo>
                  <a:lnTo>
                    <a:pt x="329" y="266"/>
                  </a:lnTo>
                  <a:lnTo>
                    <a:pt x="332" y="266"/>
                  </a:lnTo>
                  <a:lnTo>
                    <a:pt x="334" y="266"/>
                  </a:lnTo>
                  <a:lnTo>
                    <a:pt x="336" y="266"/>
                  </a:lnTo>
                  <a:lnTo>
                    <a:pt x="338" y="266"/>
                  </a:lnTo>
                  <a:lnTo>
                    <a:pt x="341" y="266"/>
                  </a:lnTo>
                  <a:lnTo>
                    <a:pt x="343" y="266"/>
                  </a:lnTo>
                  <a:lnTo>
                    <a:pt x="345" y="266"/>
                  </a:lnTo>
                  <a:lnTo>
                    <a:pt x="347" y="267"/>
                  </a:lnTo>
                  <a:lnTo>
                    <a:pt x="350" y="267"/>
                  </a:lnTo>
                  <a:lnTo>
                    <a:pt x="352" y="267"/>
                  </a:lnTo>
                  <a:lnTo>
                    <a:pt x="354" y="267"/>
                  </a:lnTo>
                  <a:lnTo>
                    <a:pt x="356" y="267"/>
                  </a:lnTo>
                  <a:lnTo>
                    <a:pt x="359" y="267"/>
                  </a:lnTo>
                  <a:lnTo>
                    <a:pt x="361" y="267"/>
                  </a:lnTo>
                  <a:lnTo>
                    <a:pt x="363" y="267"/>
                  </a:lnTo>
                  <a:lnTo>
                    <a:pt x="365" y="267"/>
                  </a:lnTo>
                  <a:lnTo>
                    <a:pt x="368" y="267"/>
                  </a:lnTo>
                  <a:lnTo>
                    <a:pt x="370" y="267"/>
                  </a:lnTo>
                  <a:lnTo>
                    <a:pt x="372" y="268"/>
                  </a:lnTo>
                  <a:lnTo>
                    <a:pt x="374" y="268"/>
                  </a:lnTo>
                  <a:lnTo>
                    <a:pt x="377" y="268"/>
                  </a:lnTo>
                  <a:lnTo>
                    <a:pt x="379" y="268"/>
                  </a:lnTo>
                  <a:lnTo>
                    <a:pt x="381" y="268"/>
                  </a:lnTo>
                  <a:lnTo>
                    <a:pt x="383" y="268"/>
                  </a:lnTo>
                  <a:lnTo>
                    <a:pt x="386" y="268"/>
                  </a:lnTo>
                  <a:lnTo>
                    <a:pt x="388" y="268"/>
                  </a:lnTo>
                  <a:lnTo>
                    <a:pt x="390" y="268"/>
                  </a:lnTo>
                  <a:lnTo>
                    <a:pt x="392" y="268"/>
                  </a:lnTo>
                  <a:lnTo>
                    <a:pt x="395" y="268"/>
                  </a:lnTo>
                  <a:lnTo>
                    <a:pt x="397" y="268"/>
                  </a:lnTo>
                  <a:lnTo>
                    <a:pt x="399" y="269"/>
                  </a:lnTo>
                  <a:lnTo>
                    <a:pt x="401" y="269"/>
                  </a:lnTo>
                  <a:lnTo>
                    <a:pt x="404" y="269"/>
                  </a:lnTo>
                  <a:lnTo>
                    <a:pt x="406" y="269"/>
                  </a:lnTo>
                  <a:lnTo>
                    <a:pt x="408" y="269"/>
                  </a:lnTo>
                  <a:lnTo>
                    <a:pt x="410" y="269"/>
                  </a:lnTo>
                  <a:lnTo>
                    <a:pt x="413" y="269"/>
                  </a:lnTo>
                  <a:lnTo>
                    <a:pt x="415" y="269"/>
                  </a:lnTo>
                  <a:lnTo>
                    <a:pt x="417" y="269"/>
                  </a:lnTo>
                  <a:lnTo>
                    <a:pt x="419" y="269"/>
                  </a:lnTo>
                  <a:lnTo>
                    <a:pt x="422" y="269"/>
                  </a:lnTo>
                  <a:lnTo>
                    <a:pt x="424" y="269"/>
                  </a:lnTo>
                  <a:lnTo>
                    <a:pt x="426" y="269"/>
                  </a:lnTo>
                  <a:lnTo>
                    <a:pt x="428" y="269"/>
                  </a:lnTo>
                  <a:lnTo>
                    <a:pt x="431" y="270"/>
                  </a:lnTo>
                  <a:lnTo>
                    <a:pt x="433" y="270"/>
                  </a:lnTo>
                  <a:lnTo>
                    <a:pt x="435" y="270"/>
                  </a:lnTo>
                  <a:lnTo>
                    <a:pt x="437" y="270"/>
                  </a:lnTo>
                  <a:lnTo>
                    <a:pt x="440" y="270"/>
                  </a:lnTo>
                  <a:lnTo>
                    <a:pt x="442" y="270"/>
                  </a:lnTo>
                  <a:lnTo>
                    <a:pt x="444" y="270"/>
                  </a:lnTo>
                  <a:lnTo>
                    <a:pt x="446" y="270"/>
                  </a:lnTo>
                  <a:lnTo>
                    <a:pt x="449" y="270"/>
                  </a:lnTo>
                  <a:lnTo>
                    <a:pt x="451" y="270"/>
                  </a:lnTo>
                  <a:lnTo>
                    <a:pt x="453" y="270"/>
                  </a:lnTo>
                  <a:lnTo>
                    <a:pt x="455" y="270"/>
                  </a:lnTo>
                  <a:lnTo>
                    <a:pt x="458" y="270"/>
                  </a:lnTo>
                  <a:lnTo>
                    <a:pt x="460" y="270"/>
                  </a:lnTo>
                  <a:lnTo>
                    <a:pt x="462" y="270"/>
                  </a:lnTo>
                  <a:lnTo>
                    <a:pt x="464" y="270"/>
                  </a:lnTo>
                  <a:lnTo>
                    <a:pt x="467" y="271"/>
                  </a:lnTo>
                  <a:lnTo>
                    <a:pt x="469" y="271"/>
                  </a:lnTo>
                  <a:lnTo>
                    <a:pt x="471" y="271"/>
                  </a:lnTo>
                  <a:lnTo>
                    <a:pt x="473" y="271"/>
                  </a:lnTo>
                  <a:lnTo>
                    <a:pt x="476" y="271"/>
                  </a:lnTo>
                  <a:lnTo>
                    <a:pt x="478" y="271"/>
                  </a:lnTo>
                  <a:lnTo>
                    <a:pt x="480" y="271"/>
                  </a:lnTo>
                  <a:lnTo>
                    <a:pt x="482" y="271"/>
                  </a:lnTo>
                  <a:lnTo>
                    <a:pt x="485" y="271"/>
                  </a:lnTo>
                  <a:lnTo>
                    <a:pt x="487" y="271"/>
                  </a:lnTo>
                  <a:lnTo>
                    <a:pt x="489" y="271"/>
                  </a:lnTo>
                  <a:lnTo>
                    <a:pt x="491" y="271"/>
                  </a:lnTo>
                  <a:lnTo>
                    <a:pt x="494" y="271"/>
                  </a:lnTo>
                  <a:lnTo>
                    <a:pt x="496" y="271"/>
                  </a:lnTo>
                  <a:lnTo>
                    <a:pt x="498" y="271"/>
                  </a:lnTo>
                  <a:lnTo>
                    <a:pt x="500" y="271"/>
                  </a:lnTo>
                  <a:lnTo>
                    <a:pt x="503" y="271"/>
                  </a:lnTo>
                  <a:lnTo>
                    <a:pt x="505" y="271"/>
                  </a:lnTo>
                  <a:lnTo>
                    <a:pt x="507" y="271"/>
                  </a:lnTo>
                  <a:lnTo>
                    <a:pt x="509" y="272"/>
                  </a:lnTo>
                  <a:lnTo>
                    <a:pt x="512" y="272"/>
                  </a:lnTo>
                  <a:lnTo>
                    <a:pt x="514" y="272"/>
                  </a:lnTo>
                  <a:lnTo>
                    <a:pt x="516" y="272"/>
                  </a:lnTo>
                  <a:lnTo>
                    <a:pt x="518" y="272"/>
                  </a:lnTo>
                  <a:lnTo>
                    <a:pt x="521" y="272"/>
                  </a:lnTo>
                  <a:lnTo>
                    <a:pt x="523" y="272"/>
                  </a:lnTo>
                  <a:lnTo>
                    <a:pt x="525" y="272"/>
                  </a:lnTo>
                  <a:lnTo>
                    <a:pt x="527" y="272"/>
                  </a:lnTo>
                  <a:lnTo>
                    <a:pt x="530" y="272"/>
                  </a:lnTo>
                  <a:lnTo>
                    <a:pt x="532" y="272"/>
                  </a:lnTo>
                  <a:lnTo>
                    <a:pt x="534" y="272"/>
                  </a:lnTo>
                  <a:lnTo>
                    <a:pt x="536" y="272"/>
                  </a:lnTo>
                  <a:lnTo>
                    <a:pt x="539" y="272"/>
                  </a:lnTo>
                  <a:lnTo>
                    <a:pt x="541" y="272"/>
                  </a:lnTo>
                  <a:lnTo>
                    <a:pt x="543" y="272"/>
                  </a:lnTo>
                  <a:lnTo>
                    <a:pt x="545" y="272"/>
                  </a:lnTo>
                  <a:lnTo>
                    <a:pt x="548" y="272"/>
                  </a:lnTo>
                  <a:lnTo>
                    <a:pt x="550" y="272"/>
                  </a:lnTo>
                  <a:lnTo>
                    <a:pt x="552" y="272"/>
                  </a:lnTo>
                  <a:lnTo>
                    <a:pt x="554" y="272"/>
                  </a:lnTo>
                  <a:lnTo>
                    <a:pt x="557" y="272"/>
                  </a:lnTo>
                  <a:lnTo>
                    <a:pt x="559" y="273"/>
                  </a:lnTo>
                  <a:lnTo>
                    <a:pt x="561" y="273"/>
                  </a:lnTo>
                  <a:lnTo>
                    <a:pt x="563" y="273"/>
                  </a:lnTo>
                  <a:lnTo>
                    <a:pt x="566" y="273"/>
                  </a:lnTo>
                  <a:lnTo>
                    <a:pt x="568" y="273"/>
                  </a:lnTo>
                  <a:lnTo>
                    <a:pt x="570" y="273"/>
                  </a:lnTo>
                  <a:lnTo>
                    <a:pt x="572" y="273"/>
                  </a:lnTo>
                  <a:lnTo>
                    <a:pt x="575" y="273"/>
                  </a:lnTo>
                  <a:lnTo>
                    <a:pt x="577" y="273"/>
                  </a:lnTo>
                  <a:lnTo>
                    <a:pt x="579" y="273"/>
                  </a:lnTo>
                  <a:lnTo>
                    <a:pt x="581" y="273"/>
                  </a:lnTo>
                  <a:lnTo>
                    <a:pt x="584" y="273"/>
                  </a:lnTo>
                  <a:lnTo>
                    <a:pt x="586" y="273"/>
                  </a:lnTo>
                  <a:lnTo>
                    <a:pt x="588" y="273"/>
                  </a:lnTo>
                  <a:lnTo>
                    <a:pt x="590" y="273"/>
                  </a:lnTo>
                  <a:lnTo>
                    <a:pt x="593" y="273"/>
                  </a:lnTo>
                  <a:lnTo>
                    <a:pt x="595" y="273"/>
                  </a:lnTo>
                  <a:lnTo>
                    <a:pt x="597" y="273"/>
                  </a:lnTo>
                  <a:lnTo>
                    <a:pt x="599" y="273"/>
                  </a:lnTo>
                  <a:lnTo>
                    <a:pt x="602" y="273"/>
                  </a:lnTo>
                  <a:lnTo>
                    <a:pt x="604" y="273"/>
                  </a:lnTo>
                  <a:lnTo>
                    <a:pt x="606" y="273"/>
                  </a:lnTo>
                  <a:lnTo>
                    <a:pt x="608" y="273"/>
                  </a:lnTo>
                  <a:lnTo>
                    <a:pt x="611" y="273"/>
                  </a:lnTo>
                  <a:lnTo>
                    <a:pt x="613" y="273"/>
                  </a:lnTo>
                  <a:lnTo>
                    <a:pt x="615" y="273"/>
                  </a:lnTo>
                  <a:lnTo>
                    <a:pt x="617" y="273"/>
                  </a:lnTo>
                  <a:lnTo>
                    <a:pt x="620" y="274"/>
                  </a:lnTo>
                  <a:lnTo>
                    <a:pt x="622" y="274"/>
                  </a:lnTo>
                  <a:lnTo>
                    <a:pt x="624" y="274"/>
                  </a:lnTo>
                  <a:lnTo>
                    <a:pt x="626" y="274"/>
                  </a:lnTo>
                  <a:lnTo>
                    <a:pt x="629" y="274"/>
                  </a:lnTo>
                  <a:lnTo>
                    <a:pt x="631" y="274"/>
                  </a:lnTo>
                  <a:lnTo>
                    <a:pt x="633" y="274"/>
                  </a:lnTo>
                  <a:lnTo>
                    <a:pt x="635" y="274"/>
                  </a:lnTo>
                  <a:lnTo>
                    <a:pt x="638" y="274"/>
                  </a:lnTo>
                  <a:lnTo>
                    <a:pt x="640" y="274"/>
                  </a:lnTo>
                  <a:lnTo>
                    <a:pt x="642" y="274"/>
                  </a:lnTo>
                  <a:lnTo>
                    <a:pt x="644" y="274"/>
                  </a:lnTo>
                  <a:lnTo>
                    <a:pt x="647" y="274"/>
                  </a:lnTo>
                  <a:lnTo>
                    <a:pt x="649" y="274"/>
                  </a:lnTo>
                  <a:lnTo>
                    <a:pt x="651" y="274"/>
                  </a:lnTo>
                  <a:lnTo>
                    <a:pt x="653" y="274"/>
                  </a:lnTo>
                  <a:lnTo>
                    <a:pt x="656" y="274"/>
                  </a:lnTo>
                  <a:lnTo>
                    <a:pt x="658" y="274"/>
                  </a:lnTo>
                  <a:lnTo>
                    <a:pt x="659" y="274"/>
                  </a:lnTo>
                </a:path>
              </a:pathLst>
            </a:custGeom>
            <a:noFill/>
            <a:ln w="2540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6" name="Freeform 119">
              <a:extLst>
                <a:ext uri="{FF2B5EF4-FFF2-40B4-BE49-F238E27FC236}">
                  <a16:creationId xmlns:a16="http://schemas.microsoft.com/office/drawing/2014/main" id="{F661BE8A-9462-44B0-B9D9-F97088173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8144" y="3520024"/>
              <a:ext cx="7692" cy="226513"/>
            </a:xfrm>
            <a:custGeom>
              <a:avLst/>
              <a:gdLst>
                <a:gd name="T0" fmla="*/ 3 w 3"/>
                <a:gd name="T1" fmla="*/ 46 h 46"/>
                <a:gd name="T2" fmla="*/ 2 w 3"/>
                <a:gd name="T3" fmla="*/ 39 h 46"/>
                <a:gd name="T4" fmla="*/ 2 w 3"/>
                <a:gd name="T5" fmla="*/ 32 h 46"/>
                <a:gd name="T6" fmla="*/ 1 w 3"/>
                <a:gd name="T7" fmla="*/ 24 h 46"/>
                <a:gd name="T8" fmla="*/ 1 w 3"/>
                <a:gd name="T9" fmla="*/ 17 h 46"/>
                <a:gd name="T10" fmla="*/ 0 w 3"/>
                <a:gd name="T11" fmla="*/ 8 h 46"/>
                <a:gd name="T12" fmla="*/ 0 w 3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46">
                  <a:moveTo>
                    <a:pt x="3" y="46"/>
                  </a:moveTo>
                  <a:lnTo>
                    <a:pt x="2" y="39"/>
                  </a:lnTo>
                  <a:lnTo>
                    <a:pt x="2" y="32"/>
                  </a:lnTo>
                  <a:lnTo>
                    <a:pt x="1" y="24"/>
                  </a:lnTo>
                  <a:lnTo>
                    <a:pt x="1" y="17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aphicFrame>
        <p:nvGraphicFramePr>
          <p:cNvPr id="227" name="Object 226">
            <a:extLst>
              <a:ext uri="{FF2B5EF4-FFF2-40B4-BE49-F238E27FC236}">
                <a16:creationId xmlns:a16="http://schemas.microsoft.com/office/drawing/2014/main" id="{ADCF3E77-EA7E-4FC1-95FB-9B2ED939F0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4900982"/>
              </p:ext>
            </p:extLst>
          </p:nvPr>
        </p:nvGraphicFramePr>
        <p:xfrm>
          <a:off x="447181" y="5796499"/>
          <a:ext cx="2614880" cy="485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091880" imgH="203040" progId="Equation.DSMT4">
                  <p:embed/>
                </p:oleObj>
              </mc:Choice>
              <mc:Fallback>
                <p:oleObj name="Equation" r:id="rId11" imgW="1091880" imgH="203040" progId="Equation.DSMT4">
                  <p:embed/>
                  <p:pic>
                    <p:nvPicPr>
                      <p:cNvPr id="227" name="Object 226">
                        <a:extLst>
                          <a:ext uri="{FF2B5EF4-FFF2-40B4-BE49-F238E27FC236}">
                            <a16:creationId xmlns:a16="http://schemas.microsoft.com/office/drawing/2014/main" id="{ADCF3E77-EA7E-4FC1-95FB-9B2ED939F0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181" y="5796499"/>
                        <a:ext cx="2614880" cy="485171"/>
                      </a:xfrm>
                      <a:prstGeom prst="rect">
                        <a:avLst/>
                      </a:prstGeom>
                      <a:solidFill>
                        <a:schemeClr val="bg1">
                          <a:alpha val="89018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" name="Object 227">
            <a:extLst>
              <a:ext uri="{FF2B5EF4-FFF2-40B4-BE49-F238E27FC236}">
                <a16:creationId xmlns:a16="http://schemas.microsoft.com/office/drawing/2014/main" id="{BAA06EDE-90CB-44DE-9203-34B2413CDA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1556918"/>
              </p:ext>
            </p:extLst>
          </p:nvPr>
        </p:nvGraphicFramePr>
        <p:xfrm>
          <a:off x="491580" y="6256662"/>
          <a:ext cx="2462213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028520" imgH="203040" progId="Equation.DSMT4">
                  <p:embed/>
                </p:oleObj>
              </mc:Choice>
              <mc:Fallback>
                <p:oleObj name="Equation" r:id="rId13" imgW="1028520" imgH="203040" progId="Equation.DSMT4">
                  <p:embed/>
                  <p:pic>
                    <p:nvPicPr>
                      <p:cNvPr id="228" name="Object 227">
                        <a:extLst>
                          <a:ext uri="{FF2B5EF4-FFF2-40B4-BE49-F238E27FC236}">
                            <a16:creationId xmlns:a16="http://schemas.microsoft.com/office/drawing/2014/main" id="{BAA06EDE-90CB-44DE-9203-34B2413CDA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580" y="6256662"/>
                        <a:ext cx="2462213" cy="485775"/>
                      </a:xfrm>
                      <a:prstGeom prst="rect">
                        <a:avLst/>
                      </a:prstGeom>
                      <a:solidFill>
                        <a:schemeClr val="bg1">
                          <a:alpha val="89018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id="{604D33E8-AF8C-4301-A1C4-3C4AD8396D75}"/>
              </a:ext>
            </a:extLst>
          </p:cNvPr>
          <p:cNvCxnSpPr>
            <a:cxnSpLocks/>
          </p:cNvCxnSpPr>
          <p:nvPr/>
        </p:nvCxnSpPr>
        <p:spPr>
          <a:xfrm flipH="1">
            <a:off x="5160023" y="2402536"/>
            <a:ext cx="9119" cy="3324785"/>
          </a:xfrm>
          <a:prstGeom prst="line">
            <a:avLst/>
          </a:prstGeom>
          <a:ln w="412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0" name="Object 229">
            <a:extLst>
              <a:ext uri="{FF2B5EF4-FFF2-40B4-BE49-F238E27FC236}">
                <a16:creationId xmlns:a16="http://schemas.microsoft.com/office/drawing/2014/main" id="{6388C0C3-9858-4AAB-A3B4-A5DBBA0203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0023635"/>
              </p:ext>
            </p:extLst>
          </p:nvPr>
        </p:nvGraphicFramePr>
        <p:xfrm>
          <a:off x="4555290" y="2244045"/>
          <a:ext cx="1106487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444240" imgH="177480" progId="Equation.DSMT4">
                  <p:embed/>
                </p:oleObj>
              </mc:Choice>
              <mc:Fallback>
                <p:oleObj name="Equation" r:id="rId15" imgW="444240" imgH="177480" progId="Equation.DSMT4">
                  <p:embed/>
                  <p:pic>
                    <p:nvPicPr>
                      <p:cNvPr id="230" name="Object 229">
                        <a:extLst>
                          <a:ext uri="{FF2B5EF4-FFF2-40B4-BE49-F238E27FC236}">
                            <a16:creationId xmlns:a16="http://schemas.microsoft.com/office/drawing/2014/main" id="{6388C0C3-9858-4AAB-A3B4-A5DBBA0203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5290" y="2244045"/>
                        <a:ext cx="1106487" cy="441325"/>
                      </a:xfrm>
                      <a:prstGeom prst="rect">
                        <a:avLst/>
                      </a:prstGeom>
                      <a:solidFill>
                        <a:schemeClr val="bg1">
                          <a:alpha val="89018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58BBE1C1-F2E1-4C93-AF05-DE5378D732AA}"/>
              </a:ext>
            </a:extLst>
          </p:cNvPr>
          <p:cNvCxnSpPr>
            <a:cxnSpLocks/>
          </p:cNvCxnSpPr>
          <p:nvPr/>
        </p:nvCxnSpPr>
        <p:spPr>
          <a:xfrm flipV="1">
            <a:off x="372732" y="2435935"/>
            <a:ext cx="3181603" cy="295730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7EF5338D-5A57-454C-AB8E-DFE3D1EC1A17}"/>
              </a:ext>
            </a:extLst>
          </p:cNvPr>
          <p:cNvCxnSpPr>
            <a:cxnSpLocks/>
          </p:cNvCxnSpPr>
          <p:nvPr/>
        </p:nvCxnSpPr>
        <p:spPr>
          <a:xfrm flipH="1">
            <a:off x="7181227" y="2402536"/>
            <a:ext cx="9119" cy="3324785"/>
          </a:xfrm>
          <a:prstGeom prst="line">
            <a:avLst/>
          </a:prstGeom>
          <a:ln w="412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3" name="Object 232">
            <a:extLst>
              <a:ext uri="{FF2B5EF4-FFF2-40B4-BE49-F238E27FC236}">
                <a16:creationId xmlns:a16="http://schemas.microsoft.com/office/drawing/2014/main" id="{0D1C964B-DE43-49DC-9104-BCAF580E2C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7144279"/>
              </p:ext>
            </p:extLst>
          </p:nvPr>
        </p:nvGraphicFramePr>
        <p:xfrm>
          <a:off x="6804366" y="2235215"/>
          <a:ext cx="915987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68280" imgH="177480" progId="Equation.DSMT4">
                  <p:embed/>
                </p:oleObj>
              </mc:Choice>
              <mc:Fallback>
                <p:oleObj name="Equation" r:id="rId17" imgW="368280" imgH="177480" progId="Equation.DSMT4">
                  <p:embed/>
                  <p:pic>
                    <p:nvPicPr>
                      <p:cNvPr id="233" name="Object 232">
                        <a:extLst>
                          <a:ext uri="{FF2B5EF4-FFF2-40B4-BE49-F238E27FC236}">
                            <a16:creationId xmlns:a16="http://schemas.microsoft.com/office/drawing/2014/main" id="{0D1C964B-DE43-49DC-9104-BCAF580E2C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366" y="2235215"/>
                        <a:ext cx="915987" cy="441325"/>
                      </a:xfrm>
                      <a:prstGeom prst="rect">
                        <a:avLst/>
                      </a:prstGeom>
                      <a:solidFill>
                        <a:schemeClr val="bg1">
                          <a:alpha val="89018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4" name="Oval 233">
            <a:extLst>
              <a:ext uri="{FF2B5EF4-FFF2-40B4-BE49-F238E27FC236}">
                <a16:creationId xmlns:a16="http://schemas.microsoft.com/office/drawing/2014/main" id="{7B9D7287-6AAE-488D-B984-62158D9D1D67}"/>
              </a:ext>
            </a:extLst>
          </p:cNvPr>
          <p:cNvSpPr/>
          <p:nvPr/>
        </p:nvSpPr>
        <p:spPr>
          <a:xfrm>
            <a:off x="4944550" y="4273557"/>
            <a:ext cx="166181" cy="1364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35" name="Oval 234">
            <a:extLst>
              <a:ext uri="{FF2B5EF4-FFF2-40B4-BE49-F238E27FC236}">
                <a16:creationId xmlns:a16="http://schemas.microsoft.com/office/drawing/2014/main" id="{4B9A51EA-6EAA-4D14-9349-63F4E521F9A1}"/>
              </a:ext>
            </a:extLst>
          </p:cNvPr>
          <p:cNvSpPr/>
          <p:nvPr/>
        </p:nvSpPr>
        <p:spPr>
          <a:xfrm>
            <a:off x="7241403" y="4290939"/>
            <a:ext cx="166181" cy="1364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36" name="Oval 235">
            <a:extLst>
              <a:ext uri="{FF2B5EF4-FFF2-40B4-BE49-F238E27FC236}">
                <a16:creationId xmlns:a16="http://schemas.microsoft.com/office/drawing/2014/main" id="{4FD10606-B213-45B3-9D36-449EBFFA2B75}"/>
              </a:ext>
            </a:extLst>
          </p:cNvPr>
          <p:cNvSpPr/>
          <p:nvPr/>
        </p:nvSpPr>
        <p:spPr>
          <a:xfrm>
            <a:off x="5230418" y="3717585"/>
            <a:ext cx="166181" cy="1364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37" name="Oval 236">
            <a:extLst>
              <a:ext uri="{FF2B5EF4-FFF2-40B4-BE49-F238E27FC236}">
                <a16:creationId xmlns:a16="http://schemas.microsoft.com/office/drawing/2014/main" id="{A9969087-CCC5-41DE-97B7-9335550E3761}"/>
              </a:ext>
            </a:extLst>
          </p:cNvPr>
          <p:cNvSpPr/>
          <p:nvPr/>
        </p:nvSpPr>
        <p:spPr>
          <a:xfrm>
            <a:off x="6969434" y="3735585"/>
            <a:ext cx="166181" cy="1364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92537BA6-8092-4CC2-8AD7-CF045F36FC5F}"/>
              </a:ext>
            </a:extLst>
          </p:cNvPr>
          <p:cNvGrpSpPr/>
          <p:nvPr/>
        </p:nvGrpSpPr>
        <p:grpSpPr>
          <a:xfrm flipH="1" flipV="1">
            <a:off x="4124419" y="4100255"/>
            <a:ext cx="982409" cy="1561128"/>
            <a:chOff x="2038144" y="3520024"/>
            <a:chExt cx="1697455" cy="1575741"/>
          </a:xfrm>
        </p:grpSpPr>
        <p:sp>
          <p:nvSpPr>
            <p:cNvPr id="242" name="Freeform 120">
              <a:extLst>
                <a:ext uri="{FF2B5EF4-FFF2-40B4-BE49-F238E27FC236}">
                  <a16:creationId xmlns:a16="http://schemas.microsoft.com/office/drawing/2014/main" id="{50D65758-32A3-47A8-BD3F-77F923C19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5837" y="3746537"/>
              <a:ext cx="1689762" cy="1349228"/>
            </a:xfrm>
            <a:custGeom>
              <a:avLst/>
              <a:gdLst>
                <a:gd name="T0" fmla="*/ 5 w 659"/>
                <a:gd name="T1" fmla="*/ 53 h 274"/>
                <a:gd name="T2" fmla="*/ 11 w 659"/>
                <a:gd name="T3" fmla="*/ 96 h 274"/>
                <a:gd name="T4" fmla="*/ 17 w 659"/>
                <a:gd name="T5" fmla="*/ 125 h 274"/>
                <a:gd name="T6" fmla="*/ 23 w 659"/>
                <a:gd name="T7" fmla="*/ 146 h 274"/>
                <a:gd name="T8" fmla="*/ 29 w 659"/>
                <a:gd name="T9" fmla="*/ 162 h 274"/>
                <a:gd name="T10" fmla="*/ 35 w 659"/>
                <a:gd name="T11" fmla="*/ 175 h 274"/>
                <a:gd name="T12" fmla="*/ 42 w 659"/>
                <a:gd name="T13" fmla="*/ 188 h 274"/>
                <a:gd name="T14" fmla="*/ 51 w 659"/>
                <a:gd name="T15" fmla="*/ 200 h 274"/>
                <a:gd name="T16" fmla="*/ 60 w 659"/>
                <a:gd name="T17" fmla="*/ 209 h 274"/>
                <a:gd name="T18" fmla="*/ 73 w 659"/>
                <a:gd name="T19" fmla="*/ 219 h 274"/>
                <a:gd name="T20" fmla="*/ 86 w 659"/>
                <a:gd name="T21" fmla="*/ 227 h 274"/>
                <a:gd name="T22" fmla="*/ 100 w 659"/>
                <a:gd name="T23" fmla="*/ 233 h 274"/>
                <a:gd name="T24" fmla="*/ 113 w 659"/>
                <a:gd name="T25" fmla="*/ 238 h 274"/>
                <a:gd name="T26" fmla="*/ 127 w 659"/>
                <a:gd name="T27" fmla="*/ 242 h 274"/>
                <a:gd name="T28" fmla="*/ 140 w 659"/>
                <a:gd name="T29" fmla="*/ 245 h 274"/>
                <a:gd name="T30" fmla="*/ 154 w 659"/>
                <a:gd name="T31" fmla="*/ 248 h 274"/>
                <a:gd name="T32" fmla="*/ 167 w 659"/>
                <a:gd name="T33" fmla="*/ 251 h 274"/>
                <a:gd name="T34" fmla="*/ 181 w 659"/>
                <a:gd name="T35" fmla="*/ 253 h 274"/>
                <a:gd name="T36" fmla="*/ 194 w 659"/>
                <a:gd name="T37" fmla="*/ 255 h 274"/>
                <a:gd name="T38" fmla="*/ 208 w 659"/>
                <a:gd name="T39" fmla="*/ 256 h 274"/>
                <a:gd name="T40" fmla="*/ 221 w 659"/>
                <a:gd name="T41" fmla="*/ 258 h 274"/>
                <a:gd name="T42" fmla="*/ 235 w 659"/>
                <a:gd name="T43" fmla="*/ 259 h 274"/>
                <a:gd name="T44" fmla="*/ 248 w 659"/>
                <a:gd name="T45" fmla="*/ 260 h 274"/>
                <a:gd name="T46" fmla="*/ 262 w 659"/>
                <a:gd name="T47" fmla="*/ 262 h 274"/>
                <a:gd name="T48" fmla="*/ 275 w 659"/>
                <a:gd name="T49" fmla="*/ 263 h 274"/>
                <a:gd name="T50" fmla="*/ 289 w 659"/>
                <a:gd name="T51" fmla="*/ 263 h 274"/>
                <a:gd name="T52" fmla="*/ 302 w 659"/>
                <a:gd name="T53" fmla="*/ 264 h 274"/>
                <a:gd name="T54" fmla="*/ 316 w 659"/>
                <a:gd name="T55" fmla="*/ 265 h 274"/>
                <a:gd name="T56" fmla="*/ 329 w 659"/>
                <a:gd name="T57" fmla="*/ 266 h 274"/>
                <a:gd name="T58" fmla="*/ 343 w 659"/>
                <a:gd name="T59" fmla="*/ 266 h 274"/>
                <a:gd name="T60" fmla="*/ 356 w 659"/>
                <a:gd name="T61" fmla="*/ 267 h 274"/>
                <a:gd name="T62" fmla="*/ 370 w 659"/>
                <a:gd name="T63" fmla="*/ 267 h 274"/>
                <a:gd name="T64" fmla="*/ 383 w 659"/>
                <a:gd name="T65" fmla="*/ 268 h 274"/>
                <a:gd name="T66" fmla="*/ 397 w 659"/>
                <a:gd name="T67" fmla="*/ 268 h 274"/>
                <a:gd name="T68" fmla="*/ 410 w 659"/>
                <a:gd name="T69" fmla="*/ 269 h 274"/>
                <a:gd name="T70" fmla="*/ 424 w 659"/>
                <a:gd name="T71" fmla="*/ 269 h 274"/>
                <a:gd name="T72" fmla="*/ 437 w 659"/>
                <a:gd name="T73" fmla="*/ 270 h 274"/>
                <a:gd name="T74" fmla="*/ 451 w 659"/>
                <a:gd name="T75" fmla="*/ 270 h 274"/>
                <a:gd name="T76" fmla="*/ 464 w 659"/>
                <a:gd name="T77" fmla="*/ 270 h 274"/>
                <a:gd name="T78" fmla="*/ 478 w 659"/>
                <a:gd name="T79" fmla="*/ 271 h 274"/>
                <a:gd name="T80" fmla="*/ 491 w 659"/>
                <a:gd name="T81" fmla="*/ 271 h 274"/>
                <a:gd name="T82" fmla="*/ 505 w 659"/>
                <a:gd name="T83" fmla="*/ 271 h 274"/>
                <a:gd name="T84" fmla="*/ 518 w 659"/>
                <a:gd name="T85" fmla="*/ 272 h 274"/>
                <a:gd name="T86" fmla="*/ 532 w 659"/>
                <a:gd name="T87" fmla="*/ 272 h 274"/>
                <a:gd name="T88" fmla="*/ 545 w 659"/>
                <a:gd name="T89" fmla="*/ 272 h 274"/>
                <a:gd name="T90" fmla="*/ 559 w 659"/>
                <a:gd name="T91" fmla="*/ 273 h 274"/>
                <a:gd name="T92" fmla="*/ 572 w 659"/>
                <a:gd name="T93" fmla="*/ 273 h 274"/>
                <a:gd name="T94" fmla="*/ 586 w 659"/>
                <a:gd name="T95" fmla="*/ 273 h 274"/>
                <a:gd name="T96" fmla="*/ 599 w 659"/>
                <a:gd name="T97" fmla="*/ 273 h 274"/>
                <a:gd name="T98" fmla="*/ 613 w 659"/>
                <a:gd name="T99" fmla="*/ 273 h 274"/>
                <a:gd name="T100" fmla="*/ 626 w 659"/>
                <a:gd name="T101" fmla="*/ 274 h 274"/>
                <a:gd name="T102" fmla="*/ 640 w 659"/>
                <a:gd name="T103" fmla="*/ 274 h 274"/>
                <a:gd name="T104" fmla="*/ 653 w 659"/>
                <a:gd name="T105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59" h="274">
                  <a:moveTo>
                    <a:pt x="0" y="0"/>
                  </a:moveTo>
                  <a:lnTo>
                    <a:pt x="1" y="12"/>
                  </a:lnTo>
                  <a:lnTo>
                    <a:pt x="2" y="24"/>
                  </a:lnTo>
                  <a:lnTo>
                    <a:pt x="3" y="34"/>
                  </a:lnTo>
                  <a:lnTo>
                    <a:pt x="4" y="44"/>
                  </a:lnTo>
                  <a:lnTo>
                    <a:pt x="5" y="53"/>
                  </a:lnTo>
                  <a:lnTo>
                    <a:pt x="6" y="62"/>
                  </a:lnTo>
                  <a:lnTo>
                    <a:pt x="7" y="69"/>
                  </a:lnTo>
                  <a:lnTo>
                    <a:pt x="8" y="77"/>
                  </a:lnTo>
                  <a:lnTo>
                    <a:pt x="9" y="83"/>
                  </a:lnTo>
                  <a:lnTo>
                    <a:pt x="10" y="90"/>
                  </a:lnTo>
                  <a:lnTo>
                    <a:pt x="11" y="96"/>
                  </a:lnTo>
                  <a:lnTo>
                    <a:pt x="12" y="101"/>
                  </a:lnTo>
                  <a:lnTo>
                    <a:pt x="13" y="106"/>
                  </a:lnTo>
                  <a:lnTo>
                    <a:pt x="14" y="111"/>
                  </a:lnTo>
                  <a:lnTo>
                    <a:pt x="15" y="116"/>
                  </a:lnTo>
                  <a:lnTo>
                    <a:pt x="16" y="121"/>
                  </a:lnTo>
                  <a:lnTo>
                    <a:pt x="17" y="125"/>
                  </a:lnTo>
                  <a:lnTo>
                    <a:pt x="18" y="129"/>
                  </a:lnTo>
                  <a:lnTo>
                    <a:pt x="19" y="133"/>
                  </a:lnTo>
                  <a:lnTo>
                    <a:pt x="20" y="136"/>
                  </a:lnTo>
                  <a:lnTo>
                    <a:pt x="21" y="140"/>
                  </a:lnTo>
                  <a:lnTo>
                    <a:pt x="22" y="143"/>
                  </a:lnTo>
                  <a:lnTo>
                    <a:pt x="23" y="146"/>
                  </a:lnTo>
                  <a:lnTo>
                    <a:pt x="24" y="149"/>
                  </a:lnTo>
                  <a:lnTo>
                    <a:pt x="25" y="152"/>
                  </a:lnTo>
                  <a:lnTo>
                    <a:pt x="26" y="155"/>
                  </a:lnTo>
                  <a:lnTo>
                    <a:pt x="27" y="157"/>
                  </a:lnTo>
                  <a:lnTo>
                    <a:pt x="28" y="160"/>
                  </a:lnTo>
                  <a:lnTo>
                    <a:pt x="29" y="162"/>
                  </a:lnTo>
                  <a:lnTo>
                    <a:pt x="30" y="165"/>
                  </a:lnTo>
                  <a:lnTo>
                    <a:pt x="31" y="167"/>
                  </a:lnTo>
                  <a:lnTo>
                    <a:pt x="32" y="169"/>
                  </a:lnTo>
                  <a:lnTo>
                    <a:pt x="33" y="171"/>
                  </a:lnTo>
                  <a:lnTo>
                    <a:pt x="34" y="173"/>
                  </a:lnTo>
                  <a:lnTo>
                    <a:pt x="35" y="175"/>
                  </a:lnTo>
                  <a:lnTo>
                    <a:pt x="36" y="177"/>
                  </a:lnTo>
                  <a:lnTo>
                    <a:pt x="37" y="179"/>
                  </a:lnTo>
                  <a:lnTo>
                    <a:pt x="38" y="181"/>
                  </a:lnTo>
                  <a:lnTo>
                    <a:pt x="39" y="183"/>
                  </a:lnTo>
                  <a:lnTo>
                    <a:pt x="41" y="186"/>
                  </a:lnTo>
                  <a:lnTo>
                    <a:pt x="42" y="188"/>
                  </a:lnTo>
                  <a:lnTo>
                    <a:pt x="44" y="190"/>
                  </a:lnTo>
                  <a:lnTo>
                    <a:pt x="45" y="192"/>
                  </a:lnTo>
                  <a:lnTo>
                    <a:pt x="47" y="194"/>
                  </a:lnTo>
                  <a:lnTo>
                    <a:pt x="48" y="196"/>
                  </a:lnTo>
                  <a:lnTo>
                    <a:pt x="50" y="198"/>
                  </a:lnTo>
                  <a:lnTo>
                    <a:pt x="51" y="200"/>
                  </a:lnTo>
                  <a:lnTo>
                    <a:pt x="53" y="201"/>
                  </a:lnTo>
                  <a:lnTo>
                    <a:pt x="54" y="203"/>
                  </a:lnTo>
                  <a:lnTo>
                    <a:pt x="56" y="204"/>
                  </a:lnTo>
                  <a:lnTo>
                    <a:pt x="57" y="206"/>
                  </a:lnTo>
                  <a:lnTo>
                    <a:pt x="59" y="207"/>
                  </a:lnTo>
                  <a:lnTo>
                    <a:pt x="60" y="209"/>
                  </a:lnTo>
                  <a:lnTo>
                    <a:pt x="62" y="210"/>
                  </a:lnTo>
                  <a:lnTo>
                    <a:pt x="64" y="212"/>
                  </a:lnTo>
                  <a:lnTo>
                    <a:pt x="66" y="214"/>
                  </a:lnTo>
                  <a:lnTo>
                    <a:pt x="68" y="216"/>
                  </a:lnTo>
                  <a:lnTo>
                    <a:pt x="71" y="217"/>
                  </a:lnTo>
                  <a:lnTo>
                    <a:pt x="73" y="219"/>
                  </a:lnTo>
                  <a:lnTo>
                    <a:pt x="75" y="220"/>
                  </a:lnTo>
                  <a:lnTo>
                    <a:pt x="77" y="222"/>
                  </a:lnTo>
                  <a:lnTo>
                    <a:pt x="80" y="223"/>
                  </a:lnTo>
                  <a:lnTo>
                    <a:pt x="82" y="224"/>
                  </a:lnTo>
                  <a:lnTo>
                    <a:pt x="84" y="226"/>
                  </a:lnTo>
                  <a:lnTo>
                    <a:pt x="86" y="227"/>
                  </a:lnTo>
                  <a:lnTo>
                    <a:pt x="89" y="228"/>
                  </a:lnTo>
                  <a:lnTo>
                    <a:pt x="91" y="229"/>
                  </a:lnTo>
                  <a:lnTo>
                    <a:pt x="93" y="230"/>
                  </a:lnTo>
                  <a:lnTo>
                    <a:pt x="95" y="231"/>
                  </a:lnTo>
                  <a:lnTo>
                    <a:pt x="98" y="232"/>
                  </a:lnTo>
                  <a:lnTo>
                    <a:pt x="100" y="233"/>
                  </a:lnTo>
                  <a:lnTo>
                    <a:pt x="102" y="234"/>
                  </a:lnTo>
                  <a:lnTo>
                    <a:pt x="104" y="235"/>
                  </a:lnTo>
                  <a:lnTo>
                    <a:pt x="107" y="236"/>
                  </a:lnTo>
                  <a:lnTo>
                    <a:pt x="109" y="236"/>
                  </a:lnTo>
                  <a:lnTo>
                    <a:pt x="111" y="237"/>
                  </a:lnTo>
                  <a:lnTo>
                    <a:pt x="113" y="238"/>
                  </a:lnTo>
                  <a:lnTo>
                    <a:pt x="116" y="239"/>
                  </a:lnTo>
                  <a:lnTo>
                    <a:pt x="118" y="239"/>
                  </a:lnTo>
                  <a:lnTo>
                    <a:pt x="120" y="240"/>
                  </a:lnTo>
                  <a:lnTo>
                    <a:pt x="122" y="241"/>
                  </a:lnTo>
                  <a:lnTo>
                    <a:pt x="125" y="241"/>
                  </a:lnTo>
                  <a:lnTo>
                    <a:pt x="127" y="242"/>
                  </a:lnTo>
                  <a:lnTo>
                    <a:pt x="129" y="243"/>
                  </a:lnTo>
                  <a:lnTo>
                    <a:pt x="131" y="243"/>
                  </a:lnTo>
                  <a:lnTo>
                    <a:pt x="134" y="244"/>
                  </a:lnTo>
                  <a:lnTo>
                    <a:pt x="136" y="244"/>
                  </a:lnTo>
                  <a:lnTo>
                    <a:pt x="138" y="245"/>
                  </a:lnTo>
                  <a:lnTo>
                    <a:pt x="140" y="245"/>
                  </a:lnTo>
                  <a:lnTo>
                    <a:pt x="143" y="246"/>
                  </a:lnTo>
                  <a:lnTo>
                    <a:pt x="145" y="246"/>
                  </a:lnTo>
                  <a:lnTo>
                    <a:pt x="147" y="247"/>
                  </a:lnTo>
                  <a:lnTo>
                    <a:pt x="149" y="247"/>
                  </a:lnTo>
                  <a:lnTo>
                    <a:pt x="152" y="248"/>
                  </a:lnTo>
                  <a:lnTo>
                    <a:pt x="154" y="248"/>
                  </a:lnTo>
                  <a:lnTo>
                    <a:pt x="156" y="249"/>
                  </a:lnTo>
                  <a:lnTo>
                    <a:pt x="158" y="249"/>
                  </a:lnTo>
                  <a:lnTo>
                    <a:pt x="161" y="250"/>
                  </a:lnTo>
                  <a:lnTo>
                    <a:pt x="163" y="250"/>
                  </a:lnTo>
                  <a:lnTo>
                    <a:pt x="165" y="250"/>
                  </a:lnTo>
                  <a:lnTo>
                    <a:pt x="167" y="251"/>
                  </a:lnTo>
                  <a:lnTo>
                    <a:pt x="170" y="251"/>
                  </a:lnTo>
                  <a:lnTo>
                    <a:pt x="172" y="252"/>
                  </a:lnTo>
                  <a:lnTo>
                    <a:pt x="174" y="252"/>
                  </a:lnTo>
                  <a:lnTo>
                    <a:pt x="176" y="252"/>
                  </a:lnTo>
                  <a:lnTo>
                    <a:pt x="179" y="253"/>
                  </a:lnTo>
                  <a:lnTo>
                    <a:pt x="181" y="253"/>
                  </a:lnTo>
                  <a:lnTo>
                    <a:pt x="183" y="253"/>
                  </a:lnTo>
                  <a:lnTo>
                    <a:pt x="185" y="254"/>
                  </a:lnTo>
                  <a:lnTo>
                    <a:pt x="188" y="254"/>
                  </a:lnTo>
                  <a:lnTo>
                    <a:pt x="190" y="254"/>
                  </a:lnTo>
                  <a:lnTo>
                    <a:pt x="192" y="255"/>
                  </a:lnTo>
                  <a:lnTo>
                    <a:pt x="194" y="255"/>
                  </a:lnTo>
                  <a:lnTo>
                    <a:pt x="197" y="255"/>
                  </a:lnTo>
                  <a:lnTo>
                    <a:pt x="199" y="255"/>
                  </a:lnTo>
                  <a:lnTo>
                    <a:pt x="201" y="256"/>
                  </a:lnTo>
                  <a:lnTo>
                    <a:pt x="203" y="256"/>
                  </a:lnTo>
                  <a:lnTo>
                    <a:pt x="206" y="256"/>
                  </a:lnTo>
                  <a:lnTo>
                    <a:pt x="208" y="256"/>
                  </a:lnTo>
                  <a:lnTo>
                    <a:pt x="210" y="257"/>
                  </a:lnTo>
                  <a:lnTo>
                    <a:pt x="212" y="257"/>
                  </a:lnTo>
                  <a:lnTo>
                    <a:pt x="215" y="257"/>
                  </a:lnTo>
                  <a:lnTo>
                    <a:pt x="217" y="257"/>
                  </a:lnTo>
                  <a:lnTo>
                    <a:pt x="219" y="258"/>
                  </a:lnTo>
                  <a:lnTo>
                    <a:pt x="221" y="258"/>
                  </a:lnTo>
                  <a:lnTo>
                    <a:pt x="224" y="258"/>
                  </a:lnTo>
                  <a:lnTo>
                    <a:pt x="226" y="258"/>
                  </a:lnTo>
                  <a:lnTo>
                    <a:pt x="228" y="259"/>
                  </a:lnTo>
                  <a:lnTo>
                    <a:pt x="230" y="259"/>
                  </a:lnTo>
                  <a:lnTo>
                    <a:pt x="233" y="259"/>
                  </a:lnTo>
                  <a:lnTo>
                    <a:pt x="235" y="259"/>
                  </a:lnTo>
                  <a:lnTo>
                    <a:pt x="237" y="259"/>
                  </a:lnTo>
                  <a:lnTo>
                    <a:pt x="239" y="260"/>
                  </a:lnTo>
                  <a:lnTo>
                    <a:pt x="242" y="260"/>
                  </a:lnTo>
                  <a:lnTo>
                    <a:pt x="244" y="260"/>
                  </a:lnTo>
                  <a:lnTo>
                    <a:pt x="246" y="260"/>
                  </a:lnTo>
                  <a:lnTo>
                    <a:pt x="248" y="260"/>
                  </a:lnTo>
                  <a:lnTo>
                    <a:pt x="251" y="261"/>
                  </a:lnTo>
                  <a:lnTo>
                    <a:pt x="253" y="261"/>
                  </a:lnTo>
                  <a:lnTo>
                    <a:pt x="255" y="261"/>
                  </a:lnTo>
                  <a:lnTo>
                    <a:pt x="257" y="261"/>
                  </a:lnTo>
                  <a:lnTo>
                    <a:pt x="260" y="261"/>
                  </a:lnTo>
                  <a:lnTo>
                    <a:pt x="262" y="262"/>
                  </a:lnTo>
                  <a:lnTo>
                    <a:pt x="264" y="262"/>
                  </a:lnTo>
                  <a:lnTo>
                    <a:pt x="266" y="262"/>
                  </a:lnTo>
                  <a:lnTo>
                    <a:pt x="269" y="262"/>
                  </a:lnTo>
                  <a:lnTo>
                    <a:pt x="271" y="262"/>
                  </a:lnTo>
                  <a:lnTo>
                    <a:pt x="273" y="262"/>
                  </a:lnTo>
                  <a:lnTo>
                    <a:pt x="275" y="263"/>
                  </a:lnTo>
                  <a:lnTo>
                    <a:pt x="278" y="263"/>
                  </a:lnTo>
                  <a:lnTo>
                    <a:pt x="280" y="263"/>
                  </a:lnTo>
                  <a:lnTo>
                    <a:pt x="282" y="263"/>
                  </a:lnTo>
                  <a:lnTo>
                    <a:pt x="284" y="263"/>
                  </a:lnTo>
                  <a:lnTo>
                    <a:pt x="287" y="263"/>
                  </a:lnTo>
                  <a:lnTo>
                    <a:pt x="289" y="263"/>
                  </a:lnTo>
                  <a:lnTo>
                    <a:pt x="291" y="264"/>
                  </a:lnTo>
                  <a:lnTo>
                    <a:pt x="293" y="264"/>
                  </a:lnTo>
                  <a:lnTo>
                    <a:pt x="296" y="264"/>
                  </a:lnTo>
                  <a:lnTo>
                    <a:pt x="298" y="264"/>
                  </a:lnTo>
                  <a:lnTo>
                    <a:pt x="300" y="264"/>
                  </a:lnTo>
                  <a:lnTo>
                    <a:pt x="302" y="264"/>
                  </a:lnTo>
                  <a:lnTo>
                    <a:pt x="305" y="264"/>
                  </a:lnTo>
                  <a:lnTo>
                    <a:pt x="307" y="264"/>
                  </a:lnTo>
                  <a:lnTo>
                    <a:pt x="309" y="265"/>
                  </a:lnTo>
                  <a:lnTo>
                    <a:pt x="311" y="265"/>
                  </a:lnTo>
                  <a:lnTo>
                    <a:pt x="314" y="265"/>
                  </a:lnTo>
                  <a:lnTo>
                    <a:pt x="316" y="265"/>
                  </a:lnTo>
                  <a:lnTo>
                    <a:pt x="318" y="265"/>
                  </a:lnTo>
                  <a:lnTo>
                    <a:pt x="320" y="265"/>
                  </a:lnTo>
                  <a:lnTo>
                    <a:pt x="323" y="265"/>
                  </a:lnTo>
                  <a:lnTo>
                    <a:pt x="325" y="265"/>
                  </a:lnTo>
                  <a:lnTo>
                    <a:pt x="327" y="266"/>
                  </a:lnTo>
                  <a:lnTo>
                    <a:pt x="329" y="266"/>
                  </a:lnTo>
                  <a:lnTo>
                    <a:pt x="332" y="266"/>
                  </a:lnTo>
                  <a:lnTo>
                    <a:pt x="334" y="266"/>
                  </a:lnTo>
                  <a:lnTo>
                    <a:pt x="336" y="266"/>
                  </a:lnTo>
                  <a:lnTo>
                    <a:pt x="338" y="266"/>
                  </a:lnTo>
                  <a:lnTo>
                    <a:pt x="341" y="266"/>
                  </a:lnTo>
                  <a:lnTo>
                    <a:pt x="343" y="266"/>
                  </a:lnTo>
                  <a:lnTo>
                    <a:pt x="345" y="266"/>
                  </a:lnTo>
                  <a:lnTo>
                    <a:pt x="347" y="267"/>
                  </a:lnTo>
                  <a:lnTo>
                    <a:pt x="350" y="267"/>
                  </a:lnTo>
                  <a:lnTo>
                    <a:pt x="352" y="267"/>
                  </a:lnTo>
                  <a:lnTo>
                    <a:pt x="354" y="267"/>
                  </a:lnTo>
                  <a:lnTo>
                    <a:pt x="356" y="267"/>
                  </a:lnTo>
                  <a:lnTo>
                    <a:pt x="359" y="267"/>
                  </a:lnTo>
                  <a:lnTo>
                    <a:pt x="361" y="267"/>
                  </a:lnTo>
                  <a:lnTo>
                    <a:pt x="363" y="267"/>
                  </a:lnTo>
                  <a:lnTo>
                    <a:pt x="365" y="267"/>
                  </a:lnTo>
                  <a:lnTo>
                    <a:pt x="368" y="267"/>
                  </a:lnTo>
                  <a:lnTo>
                    <a:pt x="370" y="267"/>
                  </a:lnTo>
                  <a:lnTo>
                    <a:pt x="372" y="268"/>
                  </a:lnTo>
                  <a:lnTo>
                    <a:pt x="374" y="268"/>
                  </a:lnTo>
                  <a:lnTo>
                    <a:pt x="377" y="268"/>
                  </a:lnTo>
                  <a:lnTo>
                    <a:pt x="379" y="268"/>
                  </a:lnTo>
                  <a:lnTo>
                    <a:pt x="381" y="268"/>
                  </a:lnTo>
                  <a:lnTo>
                    <a:pt x="383" y="268"/>
                  </a:lnTo>
                  <a:lnTo>
                    <a:pt x="386" y="268"/>
                  </a:lnTo>
                  <a:lnTo>
                    <a:pt x="388" y="268"/>
                  </a:lnTo>
                  <a:lnTo>
                    <a:pt x="390" y="268"/>
                  </a:lnTo>
                  <a:lnTo>
                    <a:pt x="392" y="268"/>
                  </a:lnTo>
                  <a:lnTo>
                    <a:pt x="395" y="268"/>
                  </a:lnTo>
                  <a:lnTo>
                    <a:pt x="397" y="268"/>
                  </a:lnTo>
                  <a:lnTo>
                    <a:pt x="399" y="269"/>
                  </a:lnTo>
                  <a:lnTo>
                    <a:pt x="401" y="269"/>
                  </a:lnTo>
                  <a:lnTo>
                    <a:pt x="404" y="269"/>
                  </a:lnTo>
                  <a:lnTo>
                    <a:pt x="406" y="269"/>
                  </a:lnTo>
                  <a:lnTo>
                    <a:pt x="408" y="269"/>
                  </a:lnTo>
                  <a:lnTo>
                    <a:pt x="410" y="269"/>
                  </a:lnTo>
                  <a:lnTo>
                    <a:pt x="413" y="269"/>
                  </a:lnTo>
                  <a:lnTo>
                    <a:pt x="415" y="269"/>
                  </a:lnTo>
                  <a:lnTo>
                    <a:pt x="417" y="269"/>
                  </a:lnTo>
                  <a:lnTo>
                    <a:pt x="419" y="269"/>
                  </a:lnTo>
                  <a:lnTo>
                    <a:pt x="422" y="269"/>
                  </a:lnTo>
                  <a:lnTo>
                    <a:pt x="424" y="269"/>
                  </a:lnTo>
                  <a:lnTo>
                    <a:pt x="426" y="269"/>
                  </a:lnTo>
                  <a:lnTo>
                    <a:pt x="428" y="269"/>
                  </a:lnTo>
                  <a:lnTo>
                    <a:pt x="431" y="270"/>
                  </a:lnTo>
                  <a:lnTo>
                    <a:pt x="433" y="270"/>
                  </a:lnTo>
                  <a:lnTo>
                    <a:pt x="435" y="270"/>
                  </a:lnTo>
                  <a:lnTo>
                    <a:pt x="437" y="270"/>
                  </a:lnTo>
                  <a:lnTo>
                    <a:pt x="440" y="270"/>
                  </a:lnTo>
                  <a:lnTo>
                    <a:pt x="442" y="270"/>
                  </a:lnTo>
                  <a:lnTo>
                    <a:pt x="444" y="270"/>
                  </a:lnTo>
                  <a:lnTo>
                    <a:pt x="446" y="270"/>
                  </a:lnTo>
                  <a:lnTo>
                    <a:pt x="449" y="270"/>
                  </a:lnTo>
                  <a:lnTo>
                    <a:pt x="451" y="270"/>
                  </a:lnTo>
                  <a:lnTo>
                    <a:pt x="453" y="270"/>
                  </a:lnTo>
                  <a:lnTo>
                    <a:pt x="455" y="270"/>
                  </a:lnTo>
                  <a:lnTo>
                    <a:pt x="458" y="270"/>
                  </a:lnTo>
                  <a:lnTo>
                    <a:pt x="460" y="270"/>
                  </a:lnTo>
                  <a:lnTo>
                    <a:pt x="462" y="270"/>
                  </a:lnTo>
                  <a:lnTo>
                    <a:pt x="464" y="270"/>
                  </a:lnTo>
                  <a:lnTo>
                    <a:pt x="467" y="271"/>
                  </a:lnTo>
                  <a:lnTo>
                    <a:pt x="469" y="271"/>
                  </a:lnTo>
                  <a:lnTo>
                    <a:pt x="471" y="271"/>
                  </a:lnTo>
                  <a:lnTo>
                    <a:pt x="473" y="271"/>
                  </a:lnTo>
                  <a:lnTo>
                    <a:pt x="476" y="271"/>
                  </a:lnTo>
                  <a:lnTo>
                    <a:pt x="478" y="271"/>
                  </a:lnTo>
                  <a:lnTo>
                    <a:pt x="480" y="271"/>
                  </a:lnTo>
                  <a:lnTo>
                    <a:pt x="482" y="271"/>
                  </a:lnTo>
                  <a:lnTo>
                    <a:pt x="485" y="271"/>
                  </a:lnTo>
                  <a:lnTo>
                    <a:pt x="487" y="271"/>
                  </a:lnTo>
                  <a:lnTo>
                    <a:pt x="489" y="271"/>
                  </a:lnTo>
                  <a:lnTo>
                    <a:pt x="491" y="271"/>
                  </a:lnTo>
                  <a:lnTo>
                    <a:pt x="494" y="271"/>
                  </a:lnTo>
                  <a:lnTo>
                    <a:pt x="496" y="271"/>
                  </a:lnTo>
                  <a:lnTo>
                    <a:pt x="498" y="271"/>
                  </a:lnTo>
                  <a:lnTo>
                    <a:pt x="500" y="271"/>
                  </a:lnTo>
                  <a:lnTo>
                    <a:pt x="503" y="271"/>
                  </a:lnTo>
                  <a:lnTo>
                    <a:pt x="505" y="271"/>
                  </a:lnTo>
                  <a:lnTo>
                    <a:pt x="507" y="271"/>
                  </a:lnTo>
                  <a:lnTo>
                    <a:pt x="509" y="272"/>
                  </a:lnTo>
                  <a:lnTo>
                    <a:pt x="512" y="272"/>
                  </a:lnTo>
                  <a:lnTo>
                    <a:pt x="514" y="272"/>
                  </a:lnTo>
                  <a:lnTo>
                    <a:pt x="516" y="272"/>
                  </a:lnTo>
                  <a:lnTo>
                    <a:pt x="518" y="272"/>
                  </a:lnTo>
                  <a:lnTo>
                    <a:pt x="521" y="272"/>
                  </a:lnTo>
                  <a:lnTo>
                    <a:pt x="523" y="272"/>
                  </a:lnTo>
                  <a:lnTo>
                    <a:pt x="525" y="272"/>
                  </a:lnTo>
                  <a:lnTo>
                    <a:pt x="527" y="272"/>
                  </a:lnTo>
                  <a:lnTo>
                    <a:pt x="530" y="272"/>
                  </a:lnTo>
                  <a:lnTo>
                    <a:pt x="532" y="272"/>
                  </a:lnTo>
                  <a:lnTo>
                    <a:pt x="534" y="272"/>
                  </a:lnTo>
                  <a:lnTo>
                    <a:pt x="536" y="272"/>
                  </a:lnTo>
                  <a:lnTo>
                    <a:pt x="539" y="272"/>
                  </a:lnTo>
                  <a:lnTo>
                    <a:pt x="541" y="272"/>
                  </a:lnTo>
                  <a:lnTo>
                    <a:pt x="543" y="272"/>
                  </a:lnTo>
                  <a:lnTo>
                    <a:pt x="545" y="272"/>
                  </a:lnTo>
                  <a:lnTo>
                    <a:pt x="548" y="272"/>
                  </a:lnTo>
                  <a:lnTo>
                    <a:pt x="550" y="272"/>
                  </a:lnTo>
                  <a:lnTo>
                    <a:pt x="552" y="272"/>
                  </a:lnTo>
                  <a:lnTo>
                    <a:pt x="554" y="272"/>
                  </a:lnTo>
                  <a:lnTo>
                    <a:pt x="557" y="272"/>
                  </a:lnTo>
                  <a:lnTo>
                    <a:pt x="559" y="273"/>
                  </a:lnTo>
                  <a:lnTo>
                    <a:pt x="561" y="273"/>
                  </a:lnTo>
                  <a:lnTo>
                    <a:pt x="563" y="273"/>
                  </a:lnTo>
                  <a:lnTo>
                    <a:pt x="566" y="273"/>
                  </a:lnTo>
                  <a:lnTo>
                    <a:pt x="568" y="273"/>
                  </a:lnTo>
                  <a:lnTo>
                    <a:pt x="570" y="273"/>
                  </a:lnTo>
                  <a:lnTo>
                    <a:pt x="572" y="273"/>
                  </a:lnTo>
                  <a:lnTo>
                    <a:pt x="575" y="273"/>
                  </a:lnTo>
                  <a:lnTo>
                    <a:pt x="577" y="273"/>
                  </a:lnTo>
                  <a:lnTo>
                    <a:pt x="579" y="273"/>
                  </a:lnTo>
                  <a:lnTo>
                    <a:pt x="581" y="273"/>
                  </a:lnTo>
                  <a:lnTo>
                    <a:pt x="584" y="273"/>
                  </a:lnTo>
                  <a:lnTo>
                    <a:pt x="586" y="273"/>
                  </a:lnTo>
                  <a:lnTo>
                    <a:pt x="588" y="273"/>
                  </a:lnTo>
                  <a:lnTo>
                    <a:pt x="590" y="273"/>
                  </a:lnTo>
                  <a:lnTo>
                    <a:pt x="593" y="273"/>
                  </a:lnTo>
                  <a:lnTo>
                    <a:pt x="595" y="273"/>
                  </a:lnTo>
                  <a:lnTo>
                    <a:pt x="597" y="273"/>
                  </a:lnTo>
                  <a:lnTo>
                    <a:pt x="599" y="273"/>
                  </a:lnTo>
                  <a:lnTo>
                    <a:pt x="602" y="273"/>
                  </a:lnTo>
                  <a:lnTo>
                    <a:pt x="604" y="273"/>
                  </a:lnTo>
                  <a:lnTo>
                    <a:pt x="606" y="273"/>
                  </a:lnTo>
                  <a:lnTo>
                    <a:pt x="608" y="273"/>
                  </a:lnTo>
                  <a:lnTo>
                    <a:pt x="611" y="273"/>
                  </a:lnTo>
                  <a:lnTo>
                    <a:pt x="613" y="273"/>
                  </a:lnTo>
                  <a:lnTo>
                    <a:pt x="615" y="273"/>
                  </a:lnTo>
                  <a:lnTo>
                    <a:pt x="617" y="273"/>
                  </a:lnTo>
                  <a:lnTo>
                    <a:pt x="620" y="274"/>
                  </a:lnTo>
                  <a:lnTo>
                    <a:pt x="622" y="274"/>
                  </a:lnTo>
                  <a:lnTo>
                    <a:pt x="624" y="274"/>
                  </a:lnTo>
                  <a:lnTo>
                    <a:pt x="626" y="274"/>
                  </a:lnTo>
                  <a:lnTo>
                    <a:pt x="629" y="274"/>
                  </a:lnTo>
                  <a:lnTo>
                    <a:pt x="631" y="274"/>
                  </a:lnTo>
                  <a:lnTo>
                    <a:pt x="633" y="274"/>
                  </a:lnTo>
                  <a:lnTo>
                    <a:pt x="635" y="274"/>
                  </a:lnTo>
                  <a:lnTo>
                    <a:pt x="638" y="274"/>
                  </a:lnTo>
                  <a:lnTo>
                    <a:pt x="640" y="274"/>
                  </a:lnTo>
                  <a:lnTo>
                    <a:pt x="642" y="274"/>
                  </a:lnTo>
                  <a:lnTo>
                    <a:pt x="644" y="274"/>
                  </a:lnTo>
                  <a:lnTo>
                    <a:pt x="647" y="274"/>
                  </a:lnTo>
                  <a:lnTo>
                    <a:pt x="649" y="274"/>
                  </a:lnTo>
                  <a:lnTo>
                    <a:pt x="651" y="274"/>
                  </a:lnTo>
                  <a:lnTo>
                    <a:pt x="653" y="274"/>
                  </a:lnTo>
                  <a:lnTo>
                    <a:pt x="656" y="274"/>
                  </a:lnTo>
                  <a:lnTo>
                    <a:pt x="658" y="274"/>
                  </a:lnTo>
                  <a:lnTo>
                    <a:pt x="659" y="274"/>
                  </a:lnTo>
                </a:path>
              </a:pathLst>
            </a:custGeom>
            <a:noFill/>
            <a:ln w="2540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3" name="Freeform 119">
              <a:extLst>
                <a:ext uri="{FF2B5EF4-FFF2-40B4-BE49-F238E27FC236}">
                  <a16:creationId xmlns:a16="http://schemas.microsoft.com/office/drawing/2014/main" id="{46651A8A-DBA6-47B4-A238-0A186AD59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8144" y="3520024"/>
              <a:ext cx="7692" cy="226513"/>
            </a:xfrm>
            <a:custGeom>
              <a:avLst/>
              <a:gdLst>
                <a:gd name="T0" fmla="*/ 3 w 3"/>
                <a:gd name="T1" fmla="*/ 46 h 46"/>
                <a:gd name="T2" fmla="*/ 2 w 3"/>
                <a:gd name="T3" fmla="*/ 39 h 46"/>
                <a:gd name="T4" fmla="*/ 2 w 3"/>
                <a:gd name="T5" fmla="*/ 32 h 46"/>
                <a:gd name="T6" fmla="*/ 1 w 3"/>
                <a:gd name="T7" fmla="*/ 24 h 46"/>
                <a:gd name="T8" fmla="*/ 1 w 3"/>
                <a:gd name="T9" fmla="*/ 17 h 46"/>
                <a:gd name="T10" fmla="*/ 0 w 3"/>
                <a:gd name="T11" fmla="*/ 8 h 46"/>
                <a:gd name="T12" fmla="*/ 0 w 3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46">
                  <a:moveTo>
                    <a:pt x="3" y="46"/>
                  </a:moveTo>
                  <a:lnTo>
                    <a:pt x="2" y="39"/>
                  </a:lnTo>
                  <a:lnTo>
                    <a:pt x="2" y="32"/>
                  </a:lnTo>
                  <a:lnTo>
                    <a:pt x="1" y="24"/>
                  </a:lnTo>
                  <a:lnTo>
                    <a:pt x="1" y="17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3D1E3032-623A-4421-94D2-BB22C3ADEECE}"/>
              </a:ext>
            </a:extLst>
          </p:cNvPr>
          <p:cNvGrpSpPr/>
          <p:nvPr/>
        </p:nvGrpSpPr>
        <p:grpSpPr>
          <a:xfrm flipV="1">
            <a:off x="7240812" y="4100255"/>
            <a:ext cx="640515" cy="1561128"/>
            <a:chOff x="2038144" y="3520024"/>
            <a:chExt cx="1697455" cy="1575741"/>
          </a:xfrm>
        </p:grpSpPr>
        <p:sp>
          <p:nvSpPr>
            <p:cNvPr id="311" name="Freeform 120">
              <a:extLst>
                <a:ext uri="{FF2B5EF4-FFF2-40B4-BE49-F238E27FC236}">
                  <a16:creationId xmlns:a16="http://schemas.microsoft.com/office/drawing/2014/main" id="{6CC9A1D8-6660-4040-BD53-CDF90EAFA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5837" y="3746537"/>
              <a:ext cx="1689762" cy="1349228"/>
            </a:xfrm>
            <a:custGeom>
              <a:avLst/>
              <a:gdLst>
                <a:gd name="T0" fmla="*/ 5 w 659"/>
                <a:gd name="T1" fmla="*/ 53 h 274"/>
                <a:gd name="T2" fmla="*/ 11 w 659"/>
                <a:gd name="T3" fmla="*/ 96 h 274"/>
                <a:gd name="T4" fmla="*/ 17 w 659"/>
                <a:gd name="T5" fmla="*/ 125 h 274"/>
                <a:gd name="T6" fmla="*/ 23 w 659"/>
                <a:gd name="T7" fmla="*/ 146 h 274"/>
                <a:gd name="T8" fmla="*/ 29 w 659"/>
                <a:gd name="T9" fmla="*/ 162 h 274"/>
                <a:gd name="T10" fmla="*/ 35 w 659"/>
                <a:gd name="T11" fmla="*/ 175 h 274"/>
                <a:gd name="T12" fmla="*/ 42 w 659"/>
                <a:gd name="T13" fmla="*/ 188 h 274"/>
                <a:gd name="T14" fmla="*/ 51 w 659"/>
                <a:gd name="T15" fmla="*/ 200 h 274"/>
                <a:gd name="T16" fmla="*/ 60 w 659"/>
                <a:gd name="T17" fmla="*/ 209 h 274"/>
                <a:gd name="T18" fmla="*/ 73 w 659"/>
                <a:gd name="T19" fmla="*/ 219 h 274"/>
                <a:gd name="T20" fmla="*/ 86 w 659"/>
                <a:gd name="T21" fmla="*/ 227 h 274"/>
                <a:gd name="T22" fmla="*/ 100 w 659"/>
                <a:gd name="T23" fmla="*/ 233 h 274"/>
                <a:gd name="T24" fmla="*/ 113 w 659"/>
                <a:gd name="T25" fmla="*/ 238 h 274"/>
                <a:gd name="T26" fmla="*/ 127 w 659"/>
                <a:gd name="T27" fmla="*/ 242 h 274"/>
                <a:gd name="T28" fmla="*/ 140 w 659"/>
                <a:gd name="T29" fmla="*/ 245 h 274"/>
                <a:gd name="T30" fmla="*/ 154 w 659"/>
                <a:gd name="T31" fmla="*/ 248 h 274"/>
                <a:gd name="T32" fmla="*/ 167 w 659"/>
                <a:gd name="T33" fmla="*/ 251 h 274"/>
                <a:gd name="T34" fmla="*/ 181 w 659"/>
                <a:gd name="T35" fmla="*/ 253 h 274"/>
                <a:gd name="T36" fmla="*/ 194 w 659"/>
                <a:gd name="T37" fmla="*/ 255 h 274"/>
                <a:gd name="T38" fmla="*/ 208 w 659"/>
                <a:gd name="T39" fmla="*/ 256 h 274"/>
                <a:gd name="T40" fmla="*/ 221 w 659"/>
                <a:gd name="T41" fmla="*/ 258 h 274"/>
                <a:gd name="T42" fmla="*/ 235 w 659"/>
                <a:gd name="T43" fmla="*/ 259 h 274"/>
                <a:gd name="T44" fmla="*/ 248 w 659"/>
                <a:gd name="T45" fmla="*/ 260 h 274"/>
                <a:gd name="T46" fmla="*/ 262 w 659"/>
                <a:gd name="T47" fmla="*/ 262 h 274"/>
                <a:gd name="T48" fmla="*/ 275 w 659"/>
                <a:gd name="T49" fmla="*/ 263 h 274"/>
                <a:gd name="T50" fmla="*/ 289 w 659"/>
                <a:gd name="T51" fmla="*/ 263 h 274"/>
                <a:gd name="T52" fmla="*/ 302 w 659"/>
                <a:gd name="T53" fmla="*/ 264 h 274"/>
                <a:gd name="T54" fmla="*/ 316 w 659"/>
                <a:gd name="T55" fmla="*/ 265 h 274"/>
                <a:gd name="T56" fmla="*/ 329 w 659"/>
                <a:gd name="T57" fmla="*/ 266 h 274"/>
                <a:gd name="T58" fmla="*/ 343 w 659"/>
                <a:gd name="T59" fmla="*/ 266 h 274"/>
                <a:gd name="T60" fmla="*/ 356 w 659"/>
                <a:gd name="T61" fmla="*/ 267 h 274"/>
                <a:gd name="T62" fmla="*/ 370 w 659"/>
                <a:gd name="T63" fmla="*/ 267 h 274"/>
                <a:gd name="T64" fmla="*/ 383 w 659"/>
                <a:gd name="T65" fmla="*/ 268 h 274"/>
                <a:gd name="T66" fmla="*/ 397 w 659"/>
                <a:gd name="T67" fmla="*/ 268 h 274"/>
                <a:gd name="T68" fmla="*/ 410 w 659"/>
                <a:gd name="T69" fmla="*/ 269 h 274"/>
                <a:gd name="T70" fmla="*/ 424 w 659"/>
                <a:gd name="T71" fmla="*/ 269 h 274"/>
                <a:gd name="T72" fmla="*/ 437 w 659"/>
                <a:gd name="T73" fmla="*/ 270 h 274"/>
                <a:gd name="T74" fmla="*/ 451 w 659"/>
                <a:gd name="T75" fmla="*/ 270 h 274"/>
                <a:gd name="T76" fmla="*/ 464 w 659"/>
                <a:gd name="T77" fmla="*/ 270 h 274"/>
                <a:gd name="T78" fmla="*/ 478 w 659"/>
                <a:gd name="T79" fmla="*/ 271 h 274"/>
                <a:gd name="T80" fmla="*/ 491 w 659"/>
                <a:gd name="T81" fmla="*/ 271 h 274"/>
                <a:gd name="T82" fmla="*/ 505 w 659"/>
                <a:gd name="T83" fmla="*/ 271 h 274"/>
                <a:gd name="T84" fmla="*/ 518 w 659"/>
                <a:gd name="T85" fmla="*/ 272 h 274"/>
                <a:gd name="T86" fmla="*/ 532 w 659"/>
                <a:gd name="T87" fmla="*/ 272 h 274"/>
                <a:gd name="T88" fmla="*/ 545 w 659"/>
                <a:gd name="T89" fmla="*/ 272 h 274"/>
                <a:gd name="T90" fmla="*/ 559 w 659"/>
                <a:gd name="T91" fmla="*/ 273 h 274"/>
                <a:gd name="T92" fmla="*/ 572 w 659"/>
                <a:gd name="T93" fmla="*/ 273 h 274"/>
                <a:gd name="T94" fmla="*/ 586 w 659"/>
                <a:gd name="T95" fmla="*/ 273 h 274"/>
                <a:gd name="T96" fmla="*/ 599 w 659"/>
                <a:gd name="T97" fmla="*/ 273 h 274"/>
                <a:gd name="T98" fmla="*/ 613 w 659"/>
                <a:gd name="T99" fmla="*/ 273 h 274"/>
                <a:gd name="T100" fmla="*/ 626 w 659"/>
                <a:gd name="T101" fmla="*/ 274 h 274"/>
                <a:gd name="T102" fmla="*/ 640 w 659"/>
                <a:gd name="T103" fmla="*/ 274 h 274"/>
                <a:gd name="T104" fmla="*/ 653 w 659"/>
                <a:gd name="T105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59" h="274">
                  <a:moveTo>
                    <a:pt x="0" y="0"/>
                  </a:moveTo>
                  <a:lnTo>
                    <a:pt x="1" y="12"/>
                  </a:lnTo>
                  <a:lnTo>
                    <a:pt x="2" y="24"/>
                  </a:lnTo>
                  <a:lnTo>
                    <a:pt x="3" y="34"/>
                  </a:lnTo>
                  <a:lnTo>
                    <a:pt x="4" y="44"/>
                  </a:lnTo>
                  <a:lnTo>
                    <a:pt x="5" y="53"/>
                  </a:lnTo>
                  <a:lnTo>
                    <a:pt x="6" y="62"/>
                  </a:lnTo>
                  <a:lnTo>
                    <a:pt x="7" y="69"/>
                  </a:lnTo>
                  <a:lnTo>
                    <a:pt x="8" y="77"/>
                  </a:lnTo>
                  <a:lnTo>
                    <a:pt x="9" y="83"/>
                  </a:lnTo>
                  <a:lnTo>
                    <a:pt x="10" y="90"/>
                  </a:lnTo>
                  <a:lnTo>
                    <a:pt x="11" y="96"/>
                  </a:lnTo>
                  <a:lnTo>
                    <a:pt x="12" y="101"/>
                  </a:lnTo>
                  <a:lnTo>
                    <a:pt x="13" y="106"/>
                  </a:lnTo>
                  <a:lnTo>
                    <a:pt x="14" y="111"/>
                  </a:lnTo>
                  <a:lnTo>
                    <a:pt x="15" y="116"/>
                  </a:lnTo>
                  <a:lnTo>
                    <a:pt x="16" y="121"/>
                  </a:lnTo>
                  <a:lnTo>
                    <a:pt x="17" y="125"/>
                  </a:lnTo>
                  <a:lnTo>
                    <a:pt x="18" y="129"/>
                  </a:lnTo>
                  <a:lnTo>
                    <a:pt x="19" y="133"/>
                  </a:lnTo>
                  <a:lnTo>
                    <a:pt x="20" y="136"/>
                  </a:lnTo>
                  <a:lnTo>
                    <a:pt x="21" y="140"/>
                  </a:lnTo>
                  <a:lnTo>
                    <a:pt x="22" y="143"/>
                  </a:lnTo>
                  <a:lnTo>
                    <a:pt x="23" y="146"/>
                  </a:lnTo>
                  <a:lnTo>
                    <a:pt x="24" y="149"/>
                  </a:lnTo>
                  <a:lnTo>
                    <a:pt x="25" y="152"/>
                  </a:lnTo>
                  <a:lnTo>
                    <a:pt x="26" y="155"/>
                  </a:lnTo>
                  <a:lnTo>
                    <a:pt x="27" y="157"/>
                  </a:lnTo>
                  <a:lnTo>
                    <a:pt x="28" y="160"/>
                  </a:lnTo>
                  <a:lnTo>
                    <a:pt x="29" y="162"/>
                  </a:lnTo>
                  <a:lnTo>
                    <a:pt x="30" y="165"/>
                  </a:lnTo>
                  <a:lnTo>
                    <a:pt x="31" y="167"/>
                  </a:lnTo>
                  <a:lnTo>
                    <a:pt x="32" y="169"/>
                  </a:lnTo>
                  <a:lnTo>
                    <a:pt x="33" y="171"/>
                  </a:lnTo>
                  <a:lnTo>
                    <a:pt x="34" y="173"/>
                  </a:lnTo>
                  <a:lnTo>
                    <a:pt x="35" y="175"/>
                  </a:lnTo>
                  <a:lnTo>
                    <a:pt x="36" y="177"/>
                  </a:lnTo>
                  <a:lnTo>
                    <a:pt x="37" y="179"/>
                  </a:lnTo>
                  <a:lnTo>
                    <a:pt x="38" y="181"/>
                  </a:lnTo>
                  <a:lnTo>
                    <a:pt x="39" y="183"/>
                  </a:lnTo>
                  <a:lnTo>
                    <a:pt x="41" y="186"/>
                  </a:lnTo>
                  <a:lnTo>
                    <a:pt x="42" y="188"/>
                  </a:lnTo>
                  <a:lnTo>
                    <a:pt x="44" y="190"/>
                  </a:lnTo>
                  <a:lnTo>
                    <a:pt x="45" y="192"/>
                  </a:lnTo>
                  <a:lnTo>
                    <a:pt x="47" y="194"/>
                  </a:lnTo>
                  <a:lnTo>
                    <a:pt x="48" y="196"/>
                  </a:lnTo>
                  <a:lnTo>
                    <a:pt x="50" y="198"/>
                  </a:lnTo>
                  <a:lnTo>
                    <a:pt x="51" y="200"/>
                  </a:lnTo>
                  <a:lnTo>
                    <a:pt x="53" y="201"/>
                  </a:lnTo>
                  <a:lnTo>
                    <a:pt x="54" y="203"/>
                  </a:lnTo>
                  <a:lnTo>
                    <a:pt x="56" y="204"/>
                  </a:lnTo>
                  <a:lnTo>
                    <a:pt x="57" y="206"/>
                  </a:lnTo>
                  <a:lnTo>
                    <a:pt x="59" y="207"/>
                  </a:lnTo>
                  <a:lnTo>
                    <a:pt x="60" y="209"/>
                  </a:lnTo>
                  <a:lnTo>
                    <a:pt x="62" y="210"/>
                  </a:lnTo>
                  <a:lnTo>
                    <a:pt x="64" y="212"/>
                  </a:lnTo>
                  <a:lnTo>
                    <a:pt x="66" y="214"/>
                  </a:lnTo>
                  <a:lnTo>
                    <a:pt x="68" y="216"/>
                  </a:lnTo>
                  <a:lnTo>
                    <a:pt x="71" y="217"/>
                  </a:lnTo>
                  <a:lnTo>
                    <a:pt x="73" y="219"/>
                  </a:lnTo>
                  <a:lnTo>
                    <a:pt x="75" y="220"/>
                  </a:lnTo>
                  <a:lnTo>
                    <a:pt x="77" y="222"/>
                  </a:lnTo>
                  <a:lnTo>
                    <a:pt x="80" y="223"/>
                  </a:lnTo>
                  <a:lnTo>
                    <a:pt x="82" y="224"/>
                  </a:lnTo>
                  <a:lnTo>
                    <a:pt x="84" y="226"/>
                  </a:lnTo>
                  <a:lnTo>
                    <a:pt x="86" y="227"/>
                  </a:lnTo>
                  <a:lnTo>
                    <a:pt x="89" y="228"/>
                  </a:lnTo>
                  <a:lnTo>
                    <a:pt x="91" y="229"/>
                  </a:lnTo>
                  <a:lnTo>
                    <a:pt x="93" y="230"/>
                  </a:lnTo>
                  <a:lnTo>
                    <a:pt x="95" y="231"/>
                  </a:lnTo>
                  <a:lnTo>
                    <a:pt x="98" y="232"/>
                  </a:lnTo>
                  <a:lnTo>
                    <a:pt x="100" y="233"/>
                  </a:lnTo>
                  <a:lnTo>
                    <a:pt x="102" y="234"/>
                  </a:lnTo>
                  <a:lnTo>
                    <a:pt x="104" y="235"/>
                  </a:lnTo>
                  <a:lnTo>
                    <a:pt x="107" y="236"/>
                  </a:lnTo>
                  <a:lnTo>
                    <a:pt x="109" y="236"/>
                  </a:lnTo>
                  <a:lnTo>
                    <a:pt x="111" y="237"/>
                  </a:lnTo>
                  <a:lnTo>
                    <a:pt x="113" y="238"/>
                  </a:lnTo>
                  <a:lnTo>
                    <a:pt x="116" y="239"/>
                  </a:lnTo>
                  <a:lnTo>
                    <a:pt x="118" y="239"/>
                  </a:lnTo>
                  <a:lnTo>
                    <a:pt x="120" y="240"/>
                  </a:lnTo>
                  <a:lnTo>
                    <a:pt x="122" y="241"/>
                  </a:lnTo>
                  <a:lnTo>
                    <a:pt x="125" y="241"/>
                  </a:lnTo>
                  <a:lnTo>
                    <a:pt x="127" y="242"/>
                  </a:lnTo>
                  <a:lnTo>
                    <a:pt x="129" y="243"/>
                  </a:lnTo>
                  <a:lnTo>
                    <a:pt x="131" y="243"/>
                  </a:lnTo>
                  <a:lnTo>
                    <a:pt x="134" y="244"/>
                  </a:lnTo>
                  <a:lnTo>
                    <a:pt x="136" y="244"/>
                  </a:lnTo>
                  <a:lnTo>
                    <a:pt x="138" y="245"/>
                  </a:lnTo>
                  <a:lnTo>
                    <a:pt x="140" y="245"/>
                  </a:lnTo>
                  <a:lnTo>
                    <a:pt x="143" y="246"/>
                  </a:lnTo>
                  <a:lnTo>
                    <a:pt x="145" y="246"/>
                  </a:lnTo>
                  <a:lnTo>
                    <a:pt x="147" y="247"/>
                  </a:lnTo>
                  <a:lnTo>
                    <a:pt x="149" y="247"/>
                  </a:lnTo>
                  <a:lnTo>
                    <a:pt x="152" y="248"/>
                  </a:lnTo>
                  <a:lnTo>
                    <a:pt x="154" y="248"/>
                  </a:lnTo>
                  <a:lnTo>
                    <a:pt x="156" y="249"/>
                  </a:lnTo>
                  <a:lnTo>
                    <a:pt x="158" y="249"/>
                  </a:lnTo>
                  <a:lnTo>
                    <a:pt x="161" y="250"/>
                  </a:lnTo>
                  <a:lnTo>
                    <a:pt x="163" y="250"/>
                  </a:lnTo>
                  <a:lnTo>
                    <a:pt x="165" y="250"/>
                  </a:lnTo>
                  <a:lnTo>
                    <a:pt x="167" y="251"/>
                  </a:lnTo>
                  <a:lnTo>
                    <a:pt x="170" y="251"/>
                  </a:lnTo>
                  <a:lnTo>
                    <a:pt x="172" y="252"/>
                  </a:lnTo>
                  <a:lnTo>
                    <a:pt x="174" y="252"/>
                  </a:lnTo>
                  <a:lnTo>
                    <a:pt x="176" y="252"/>
                  </a:lnTo>
                  <a:lnTo>
                    <a:pt x="179" y="253"/>
                  </a:lnTo>
                  <a:lnTo>
                    <a:pt x="181" y="253"/>
                  </a:lnTo>
                  <a:lnTo>
                    <a:pt x="183" y="253"/>
                  </a:lnTo>
                  <a:lnTo>
                    <a:pt x="185" y="254"/>
                  </a:lnTo>
                  <a:lnTo>
                    <a:pt x="188" y="254"/>
                  </a:lnTo>
                  <a:lnTo>
                    <a:pt x="190" y="254"/>
                  </a:lnTo>
                  <a:lnTo>
                    <a:pt x="192" y="255"/>
                  </a:lnTo>
                  <a:lnTo>
                    <a:pt x="194" y="255"/>
                  </a:lnTo>
                  <a:lnTo>
                    <a:pt x="197" y="255"/>
                  </a:lnTo>
                  <a:lnTo>
                    <a:pt x="199" y="255"/>
                  </a:lnTo>
                  <a:lnTo>
                    <a:pt x="201" y="256"/>
                  </a:lnTo>
                  <a:lnTo>
                    <a:pt x="203" y="256"/>
                  </a:lnTo>
                  <a:lnTo>
                    <a:pt x="206" y="256"/>
                  </a:lnTo>
                  <a:lnTo>
                    <a:pt x="208" y="256"/>
                  </a:lnTo>
                  <a:lnTo>
                    <a:pt x="210" y="257"/>
                  </a:lnTo>
                  <a:lnTo>
                    <a:pt x="212" y="257"/>
                  </a:lnTo>
                  <a:lnTo>
                    <a:pt x="215" y="257"/>
                  </a:lnTo>
                  <a:lnTo>
                    <a:pt x="217" y="257"/>
                  </a:lnTo>
                  <a:lnTo>
                    <a:pt x="219" y="258"/>
                  </a:lnTo>
                  <a:lnTo>
                    <a:pt x="221" y="258"/>
                  </a:lnTo>
                  <a:lnTo>
                    <a:pt x="224" y="258"/>
                  </a:lnTo>
                  <a:lnTo>
                    <a:pt x="226" y="258"/>
                  </a:lnTo>
                  <a:lnTo>
                    <a:pt x="228" y="259"/>
                  </a:lnTo>
                  <a:lnTo>
                    <a:pt x="230" y="259"/>
                  </a:lnTo>
                  <a:lnTo>
                    <a:pt x="233" y="259"/>
                  </a:lnTo>
                  <a:lnTo>
                    <a:pt x="235" y="259"/>
                  </a:lnTo>
                  <a:lnTo>
                    <a:pt x="237" y="259"/>
                  </a:lnTo>
                  <a:lnTo>
                    <a:pt x="239" y="260"/>
                  </a:lnTo>
                  <a:lnTo>
                    <a:pt x="242" y="260"/>
                  </a:lnTo>
                  <a:lnTo>
                    <a:pt x="244" y="260"/>
                  </a:lnTo>
                  <a:lnTo>
                    <a:pt x="246" y="260"/>
                  </a:lnTo>
                  <a:lnTo>
                    <a:pt x="248" y="260"/>
                  </a:lnTo>
                  <a:lnTo>
                    <a:pt x="251" y="261"/>
                  </a:lnTo>
                  <a:lnTo>
                    <a:pt x="253" y="261"/>
                  </a:lnTo>
                  <a:lnTo>
                    <a:pt x="255" y="261"/>
                  </a:lnTo>
                  <a:lnTo>
                    <a:pt x="257" y="261"/>
                  </a:lnTo>
                  <a:lnTo>
                    <a:pt x="260" y="261"/>
                  </a:lnTo>
                  <a:lnTo>
                    <a:pt x="262" y="262"/>
                  </a:lnTo>
                  <a:lnTo>
                    <a:pt x="264" y="262"/>
                  </a:lnTo>
                  <a:lnTo>
                    <a:pt x="266" y="262"/>
                  </a:lnTo>
                  <a:lnTo>
                    <a:pt x="269" y="262"/>
                  </a:lnTo>
                  <a:lnTo>
                    <a:pt x="271" y="262"/>
                  </a:lnTo>
                  <a:lnTo>
                    <a:pt x="273" y="262"/>
                  </a:lnTo>
                  <a:lnTo>
                    <a:pt x="275" y="263"/>
                  </a:lnTo>
                  <a:lnTo>
                    <a:pt x="278" y="263"/>
                  </a:lnTo>
                  <a:lnTo>
                    <a:pt x="280" y="263"/>
                  </a:lnTo>
                  <a:lnTo>
                    <a:pt x="282" y="263"/>
                  </a:lnTo>
                  <a:lnTo>
                    <a:pt x="284" y="263"/>
                  </a:lnTo>
                  <a:lnTo>
                    <a:pt x="287" y="263"/>
                  </a:lnTo>
                  <a:lnTo>
                    <a:pt x="289" y="263"/>
                  </a:lnTo>
                  <a:lnTo>
                    <a:pt x="291" y="264"/>
                  </a:lnTo>
                  <a:lnTo>
                    <a:pt x="293" y="264"/>
                  </a:lnTo>
                  <a:lnTo>
                    <a:pt x="296" y="264"/>
                  </a:lnTo>
                  <a:lnTo>
                    <a:pt x="298" y="264"/>
                  </a:lnTo>
                  <a:lnTo>
                    <a:pt x="300" y="264"/>
                  </a:lnTo>
                  <a:lnTo>
                    <a:pt x="302" y="264"/>
                  </a:lnTo>
                  <a:lnTo>
                    <a:pt x="305" y="264"/>
                  </a:lnTo>
                  <a:lnTo>
                    <a:pt x="307" y="264"/>
                  </a:lnTo>
                  <a:lnTo>
                    <a:pt x="309" y="265"/>
                  </a:lnTo>
                  <a:lnTo>
                    <a:pt x="311" y="265"/>
                  </a:lnTo>
                  <a:lnTo>
                    <a:pt x="314" y="265"/>
                  </a:lnTo>
                  <a:lnTo>
                    <a:pt x="316" y="265"/>
                  </a:lnTo>
                  <a:lnTo>
                    <a:pt x="318" y="265"/>
                  </a:lnTo>
                  <a:lnTo>
                    <a:pt x="320" y="265"/>
                  </a:lnTo>
                  <a:lnTo>
                    <a:pt x="323" y="265"/>
                  </a:lnTo>
                  <a:lnTo>
                    <a:pt x="325" y="265"/>
                  </a:lnTo>
                  <a:lnTo>
                    <a:pt x="327" y="266"/>
                  </a:lnTo>
                  <a:lnTo>
                    <a:pt x="329" y="266"/>
                  </a:lnTo>
                  <a:lnTo>
                    <a:pt x="332" y="266"/>
                  </a:lnTo>
                  <a:lnTo>
                    <a:pt x="334" y="266"/>
                  </a:lnTo>
                  <a:lnTo>
                    <a:pt x="336" y="266"/>
                  </a:lnTo>
                  <a:lnTo>
                    <a:pt x="338" y="266"/>
                  </a:lnTo>
                  <a:lnTo>
                    <a:pt x="341" y="266"/>
                  </a:lnTo>
                  <a:lnTo>
                    <a:pt x="343" y="266"/>
                  </a:lnTo>
                  <a:lnTo>
                    <a:pt x="345" y="266"/>
                  </a:lnTo>
                  <a:lnTo>
                    <a:pt x="347" y="267"/>
                  </a:lnTo>
                  <a:lnTo>
                    <a:pt x="350" y="267"/>
                  </a:lnTo>
                  <a:lnTo>
                    <a:pt x="352" y="267"/>
                  </a:lnTo>
                  <a:lnTo>
                    <a:pt x="354" y="267"/>
                  </a:lnTo>
                  <a:lnTo>
                    <a:pt x="356" y="267"/>
                  </a:lnTo>
                  <a:lnTo>
                    <a:pt x="359" y="267"/>
                  </a:lnTo>
                  <a:lnTo>
                    <a:pt x="361" y="267"/>
                  </a:lnTo>
                  <a:lnTo>
                    <a:pt x="363" y="267"/>
                  </a:lnTo>
                  <a:lnTo>
                    <a:pt x="365" y="267"/>
                  </a:lnTo>
                  <a:lnTo>
                    <a:pt x="368" y="267"/>
                  </a:lnTo>
                  <a:lnTo>
                    <a:pt x="370" y="267"/>
                  </a:lnTo>
                  <a:lnTo>
                    <a:pt x="372" y="268"/>
                  </a:lnTo>
                  <a:lnTo>
                    <a:pt x="374" y="268"/>
                  </a:lnTo>
                  <a:lnTo>
                    <a:pt x="377" y="268"/>
                  </a:lnTo>
                  <a:lnTo>
                    <a:pt x="379" y="268"/>
                  </a:lnTo>
                  <a:lnTo>
                    <a:pt x="381" y="268"/>
                  </a:lnTo>
                  <a:lnTo>
                    <a:pt x="383" y="268"/>
                  </a:lnTo>
                  <a:lnTo>
                    <a:pt x="386" y="268"/>
                  </a:lnTo>
                  <a:lnTo>
                    <a:pt x="388" y="268"/>
                  </a:lnTo>
                  <a:lnTo>
                    <a:pt x="390" y="268"/>
                  </a:lnTo>
                  <a:lnTo>
                    <a:pt x="392" y="268"/>
                  </a:lnTo>
                  <a:lnTo>
                    <a:pt x="395" y="268"/>
                  </a:lnTo>
                  <a:lnTo>
                    <a:pt x="397" y="268"/>
                  </a:lnTo>
                  <a:lnTo>
                    <a:pt x="399" y="269"/>
                  </a:lnTo>
                  <a:lnTo>
                    <a:pt x="401" y="269"/>
                  </a:lnTo>
                  <a:lnTo>
                    <a:pt x="404" y="269"/>
                  </a:lnTo>
                  <a:lnTo>
                    <a:pt x="406" y="269"/>
                  </a:lnTo>
                  <a:lnTo>
                    <a:pt x="408" y="269"/>
                  </a:lnTo>
                  <a:lnTo>
                    <a:pt x="410" y="269"/>
                  </a:lnTo>
                  <a:lnTo>
                    <a:pt x="413" y="269"/>
                  </a:lnTo>
                  <a:lnTo>
                    <a:pt x="415" y="269"/>
                  </a:lnTo>
                  <a:lnTo>
                    <a:pt x="417" y="269"/>
                  </a:lnTo>
                  <a:lnTo>
                    <a:pt x="419" y="269"/>
                  </a:lnTo>
                  <a:lnTo>
                    <a:pt x="422" y="269"/>
                  </a:lnTo>
                  <a:lnTo>
                    <a:pt x="424" y="269"/>
                  </a:lnTo>
                  <a:lnTo>
                    <a:pt x="426" y="269"/>
                  </a:lnTo>
                  <a:lnTo>
                    <a:pt x="428" y="269"/>
                  </a:lnTo>
                  <a:lnTo>
                    <a:pt x="431" y="270"/>
                  </a:lnTo>
                  <a:lnTo>
                    <a:pt x="433" y="270"/>
                  </a:lnTo>
                  <a:lnTo>
                    <a:pt x="435" y="270"/>
                  </a:lnTo>
                  <a:lnTo>
                    <a:pt x="437" y="270"/>
                  </a:lnTo>
                  <a:lnTo>
                    <a:pt x="440" y="270"/>
                  </a:lnTo>
                  <a:lnTo>
                    <a:pt x="442" y="270"/>
                  </a:lnTo>
                  <a:lnTo>
                    <a:pt x="444" y="270"/>
                  </a:lnTo>
                  <a:lnTo>
                    <a:pt x="446" y="270"/>
                  </a:lnTo>
                  <a:lnTo>
                    <a:pt x="449" y="270"/>
                  </a:lnTo>
                  <a:lnTo>
                    <a:pt x="451" y="270"/>
                  </a:lnTo>
                  <a:lnTo>
                    <a:pt x="453" y="270"/>
                  </a:lnTo>
                  <a:lnTo>
                    <a:pt x="455" y="270"/>
                  </a:lnTo>
                  <a:lnTo>
                    <a:pt x="458" y="270"/>
                  </a:lnTo>
                  <a:lnTo>
                    <a:pt x="460" y="270"/>
                  </a:lnTo>
                  <a:lnTo>
                    <a:pt x="462" y="270"/>
                  </a:lnTo>
                  <a:lnTo>
                    <a:pt x="464" y="270"/>
                  </a:lnTo>
                  <a:lnTo>
                    <a:pt x="467" y="271"/>
                  </a:lnTo>
                  <a:lnTo>
                    <a:pt x="469" y="271"/>
                  </a:lnTo>
                  <a:lnTo>
                    <a:pt x="471" y="271"/>
                  </a:lnTo>
                  <a:lnTo>
                    <a:pt x="473" y="271"/>
                  </a:lnTo>
                  <a:lnTo>
                    <a:pt x="476" y="271"/>
                  </a:lnTo>
                  <a:lnTo>
                    <a:pt x="478" y="271"/>
                  </a:lnTo>
                  <a:lnTo>
                    <a:pt x="480" y="271"/>
                  </a:lnTo>
                  <a:lnTo>
                    <a:pt x="482" y="271"/>
                  </a:lnTo>
                  <a:lnTo>
                    <a:pt x="485" y="271"/>
                  </a:lnTo>
                  <a:lnTo>
                    <a:pt x="487" y="271"/>
                  </a:lnTo>
                  <a:lnTo>
                    <a:pt x="489" y="271"/>
                  </a:lnTo>
                  <a:lnTo>
                    <a:pt x="491" y="271"/>
                  </a:lnTo>
                  <a:lnTo>
                    <a:pt x="494" y="271"/>
                  </a:lnTo>
                  <a:lnTo>
                    <a:pt x="496" y="271"/>
                  </a:lnTo>
                  <a:lnTo>
                    <a:pt x="498" y="271"/>
                  </a:lnTo>
                  <a:lnTo>
                    <a:pt x="500" y="271"/>
                  </a:lnTo>
                  <a:lnTo>
                    <a:pt x="503" y="271"/>
                  </a:lnTo>
                  <a:lnTo>
                    <a:pt x="505" y="271"/>
                  </a:lnTo>
                  <a:lnTo>
                    <a:pt x="507" y="271"/>
                  </a:lnTo>
                  <a:lnTo>
                    <a:pt x="509" y="272"/>
                  </a:lnTo>
                  <a:lnTo>
                    <a:pt x="512" y="272"/>
                  </a:lnTo>
                  <a:lnTo>
                    <a:pt x="514" y="272"/>
                  </a:lnTo>
                  <a:lnTo>
                    <a:pt x="516" y="272"/>
                  </a:lnTo>
                  <a:lnTo>
                    <a:pt x="518" y="272"/>
                  </a:lnTo>
                  <a:lnTo>
                    <a:pt x="521" y="272"/>
                  </a:lnTo>
                  <a:lnTo>
                    <a:pt x="523" y="272"/>
                  </a:lnTo>
                  <a:lnTo>
                    <a:pt x="525" y="272"/>
                  </a:lnTo>
                  <a:lnTo>
                    <a:pt x="527" y="272"/>
                  </a:lnTo>
                  <a:lnTo>
                    <a:pt x="530" y="272"/>
                  </a:lnTo>
                  <a:lnTo>
                    <a:pt x="532" y="272"/>
                  </a:lnTo>
                  <a:lnTo>
                    <a:pt x="534" y="272"/>
                  </a:lnTo>
                  <a:lnTo>
                    <a:pt x="536" y="272"/>
                  </a:lnTo>
                  <a:lnTo>
                    <a:pt x="539" y="272"/>
                  </a:lnTo>
                  <a:lnTo>
                    <a:pt x="541" y="272"/>
                  </a:lnTo>
                  <a:lnTo>
                    <a:pt x="543" y="272"/>
                  </a:lnTo>
                  <a:lnTo>
                    <a:pt x="545" y="272"/>
                  </a:lnTo>
                  <a:lnTo>
                    <a:pt x="548" y="272"/>
                  </a:lnTo>
                  <a:lnTo>
                    <a:pt x="550" y="272"/>
                  </a:lnTo>
                  <a:lnTo>
                    <a:pt x="552" y="272"/>
                  </a:lnTo>
                  <a:lnTo>
                    <a:pt x="554" y="272"/>
                  </a:lnTo>
                  <a:lnTo>
                    <a:pt x="557" y="272"/>
                  </a:lnTo>
                  <a:lnTo>
                    <a:pt x="559" y="273"/>
                  </a:lnTo>
                  <a:lnTo>
                    <a:pt x="561" y="273"/>
                  </a:lnTo>
                  <a:lnTo>
                    <a:pt x="563" y="273"/>
                  </a:lnTo>
                  <a:lnTo>
                    <a:pt x="566" y="273"/>
                  </a:lnTo>
                  <a:lnTo>
                    <a:pt x="568" y="273"/>
                  </a:lnTo>
                  <a:lnTo>
                    <a:pt x="570" y="273"/>
                  </a:lnTo>
                  <a:lnTo>
                    <a:pt x="572" y="273"/>
                  </a:lnTo>
                  <a:lnTo>
                    <a:pt x="575" y="273"/>
                  </a:lnTo>
                  <a:lnTo>
                    <a:pt x="577" y="273"/>
                  </a:lnTo>
                  <a:lnTo>
                    <a:pt x="579" y="273"/>
                  </a:lnTo>
                  <a:lnTo>
                    <a:pt x="581" y="273"/>
                  </a:lnTo>
                  <a:lnTo>
                    <a:pt x="584" y="273"/>
                  </a:lnTo>
                  <a:lnTo>
                    <a:pt x="586" y="273"/>
                  </a:lnTo>
                  <a:lnTo>
                    <a:pt x="588" y="273"/>
                  </a:lnTo>
                  <a:lnTo>
                    <a:pt x="590" y="273"/>
                  </a:lnTo>
                  <a:lnTo>
                    <a:pt x="593" y="273"/>
                  </a:lnTo>
                  <a:lnTo>
                    <a:pt x="595" y="273"/>
                  </a:lnTo>
                  <a:lnTo>
                    <a:pt x="597" y="273"/>
                  </a:lnTo>
                  <a:lnTo>
                    <a:pt x="599" y="273"/>
                  </a:lnTo>
                  <a:lnTo>
                    <a:pt x="602" y="273"/>
                  </a:lnTo>
                  <a:lnTo>
                    <a:pt x="604" y="273"/>
                  </a:lnTo>
                  <a:lnTo>
                    <a:pt x="606" y="273"/>
                  </a:lnTo>
                  <a:lnTo>
                    <a:pt x="608" y="273"/>
                  </a:lnTo>
                  <a:lnTo>
                    <a:pt x="611" y="273"/>
                  </a:lnTo>
                  <a:lnTo>
                    <a:pt x="613" y="273"/>
                  </a:lnTo>
                  <a:lnTo>
                    <a:pt x="615" y="273"/>
                  </a:lnTo>
                  <a:lnTo>
                    <a:pt x="617" y="273"/>
                  </a:lnTo>
                  <a:lnTo>
                    <a:pt x="620" y="274"/>
                  </a:lnTo>
                  <a:lnTo>
                    <a:pt x="622" y="274"/>
                  </a:lnTo>
                  <a:lnTo>
                    <a:pt x="624" y="274"/>
                  </a:lnTo>
                  <a:lnTo>
                    <a:pt x="626" y="274"/>
                  </a:lnTo>
                  <a:lnTo>
                    <a:pt x="629" y="274"/>
                  </a:lnTo>
                  <a:lnTo>
                    <a:pt x="631" y="274"/>
                  </a:lnTo>
                  <a:lnTo>
                    <a:pt x="633" y="274"/>
                  </a:lnTo>
                  <a:lnTo>
                    <a:pt x="635" y="274"/>
                  </a:lnTo>
                  <a:lnTo>
                    <a:pt x="638" y="274"/>
                  </a:lnTo>
                  <a:lnTo>
                    <a:pt x="640" y="274"/>
                  </a:lnTo>
                  <a:lnTo>
                    <a:pt x="642" y="274"/>
                  </a:lnTo>
                  <a:lnTo>
                    <a:pt x="644" y="274"/>
                  </a:lnTo>
                  <a:lnTo>
                    <a:pt x="647" y="274"/>
                  </a:lnTo>
                  <a:lnTo>
                    <a:pt x="649" y="274"/>
                  </a:lnTo>
                  <a:lnTo>
                    <a:pt x="651" y="274"/>
                  </a:lnTo>
                  <a:lnTo>
                    <a:pt x="653" y="274"/>
                  </a:lnTo>
                  <a:lnTo>
                    <a:pt x="656" y="274"/>
                  </a:lnTo>
                  <a:lnTo>
                    <a:pt x="658" y="274"/>
                  </a:lnTo>
                  <a:lnTo>
                    <a:pt x="659" y="274"/>
                  </a:lnTo>
                </a:path>
              </a:pathLst>
            </a:custGeom>
            <a:noFill/>
            <a:ln w="2540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2" name="Freeform 119">
              <a:extLst>
                <a:ext uri="{FF2B5EF4-FFF2-40B4-BE49-F238E27FC236}">
                  <a16:creationId xmlns:a16="http://schemas.microsoft.com/office/drawing/2014/main" id="{A477425B-0883-48B4-BCE5-115A9C033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8144" y="3520024"/>
              <a:ext cx="7692" cy="226513"/>
            </a:xfrm>
            <a:custGeom>
              <a:avLst/>
              <a:gdLst>
                <a:gd name="T0" fmla="*/ 3 w 3"/>
                <a:gd name="T1" fmla="*/ 46 h 46"/>
                <a:gd name="T2" fmla="*/ 2 w 3"/>
                <a:gd name="T3" fmla="*/ 39 h 46"/>
                <a:gd name="T4" fmla="*/ 2 w 3"/>
                <a:gd name="T5" fmla="*/ 32 h 46"/>
                <a:gd name="T6" fmla="*/ 1 w 3"/>
                <a:gd name="T7" fmla="*/ 24 h 46"/>
                <a:gd name="T8" fmla="*/ 1 w 3"/>
                <a:gd name="T9" fmla="*/ 17 h 46"/>
                <a:gd name="T10" fmla="*/ 0 w 3"/>
                <a:gd name="T11" fmla="*/ 8 h 46"/>
                <a:gd name="T12" fmla="*/ 0 w 3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46">
                  <a:moveTo>
                    <a:pt x="3" y="46"/>
                  </a:moveTo>
                  <a:lnTo>
                    <a:pt x="2" y="39"/>
                  </a:lnTo>
                  <a:lnTo>
                    <a:pt x="2" y="32"/>
                  </a:lnTo>
                  <a:lnTo>
                    <a:pt x="1" y="24"/>
                  </a:lnTo>
                  <a:lnTo>
                    <a:pt x="1" y="17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9045D754-910A-4C55-B31B-5626C204DFDB}"/>
              </a:ext>
            </a:extLst>
          </p:cNvPr>
          <p:cNvGrpSpPr/>
          <p:nvPr/>
        </p:nvGrpSpPr>
        <p:grpSpPr>
          <a:xfrm>
            <a:off x="5209001" y="2523293"/>
            <a:ext cx="1932778" cy="1494067"/>
            <a:chOff x="5209001" y="2523293"/>
            <a:chExt cx="1932778" cy="1494067"/>
          </a:xfrm>
        </p:grpSpPr>
        <p:grpSp>
          <p:nvGrpSpPr>
            <p:cNvPr id="313" name="Group 312">
              <a:extLst>
                <a:ext uri="{FF2B5EF4-FFF2-40B4-BE49-F238E27FC236}">
                  <a16:creationId xmlns:a16="http://schemas.microsoft.com/office/drawing/2014/main" id="{FDABBCAA-0449-4FA2-8143-E108CB26232E}"/>
                </a:ext>
              </a:extLst>
            </p:cNvPr>
            <p:cNvGrpSpPr/>
            <p:nvPr/>
          </p:nvGrpSpPr>
          <p:grpSpPr>
            <a:xfrm>
              <a:off x="5209001" y="2523293"/>
              <a:ext cx="1028296" cy="1494067"/>
              <a:chOff x="2038144" y="3520024"/>
              <a:chExt cx="1697455" cy="1575741"/>
            </a:xfrm>
          </p:grpSpPr>
          <p:sp>
            <p:nvSpPr>
              <p:cNvPr id="314" name="Freeform 120">
                <a:extLst>
                  <a:ext uri="{FF2B5EF4-FFF2-40B4-BE49-F238E27FC236}">
                    <a16:creationId xmlns:a16="http://schemas.microsoft.com/office/drawing/2014/main" id="{B8E79A8E-AF8B-4892-B726-437CD3443E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5837" y="3746537"/>
                <a:ext cx="1689762" cy="1349228"/>
              </a:xfrm>
              <a:custGeom>
                <a:avLst/>
                <a:gdLst>
                  <a:gd name="T0" fmla="*/ 5 w 659"/>
                  <a:gd name="T1" fmla="*/ 53 h 274"/>
                  <a:gd name="T2" fmla="*/ 11 w 659"/>
                  <a:gd name="T3" fmla="*/ 96 h 274"/>
                  <a:gd name="T4" fmla="*/ 17 w 659"/>
                  <a:gd name="T5" fmla="*/ 125 h 274"/>
                  <a:gd name="T6" fmla="*/ 23 w 659"/>
                  <a:gd name="T7" fmla="*/ 146 h 274"/>
                  <a:gd name="T8" fmla="*/ 29 w 659"/>
                  <a:gd name="T9" fmla="*/ 162 h 274"/>
                  <a:gd name="T10" fmla="*/ 35 w 659"/>
                  <a:gd name="T11" fmla="*/ 175 h 274"/>
                  <a:gd name="T12" fmla="*/ 42 w 659"/>
                  <a:gd name="T13" fmla="*/ 188 h 274"/>
                  <a:gd name="T14" fmla="*/ 51 w 659"/>
                  <a:gd name="T15" fmla="*/ 200 h 274"/>
                  <a:gd name="T16" fmla="*/ 60 w 659"/>
                  <a:gd name="T17" fmla="*/ 209 h 274"/>
                  <a:gd name="T18" fmla="*/ 73 w 659"/>
                  <a:gd name="T19" fmla="*/ 219 h 274"/>
                  <a:gd name="T20" fmla="*/ 86 w 659"/>
                  <a:gd name="T21" fmla="*/ 227 h 274"/>
                  <a:gd name="T22" fmla="*/ 100 w 659"/>
                  <a:gd name="T23" fmla="*/ 233 h 274"/>
                  <a:gd name="T24" fmla="*/ 113 w 659"/>
                  <a:gd name="T25" fmla="*/ 238 h 274"/>
                  <a:gd name="T26" fmla="*/ 127 w 659"/>
                  <a:gd name="T27" fmla="*/ 242 h 274"/>
                  <a:gd name="T28" fmla="*/ 140 w 659"/>
                  <a:gd name="T29" fmla="*/ 245 h 274"/>
                  <a:gd name="T30" fmla="*/ 154 w 659"/>
                  <a:gd name="T31" fmla="*/ 248 h 274"/>
                  <a:gd name="T32" fmla="*/ 167 w 659"/>
                  <a:gd name="T33" fmla="*/ 251 h 274"/>
                  <a:gd name="T34" fmla="*/ 181 w 659"/>
                  <a:gd name="T35" fmla="*/ 253 h 274"/>
                  <a:gd name="T36" fmla="*/ 194 w 659"/>
                  <a:gd name="T37" fmla="*/ 255 h 274"/>
                  <a:gd name="T38" fmla="*/ 208 w 659"/>
                  <a:gd name="T39" fmla="*/ 256 h 274"/>
                  <a:gd name="T40" fmla="*/ 221 w 659"/>
                  <a:gd name="T41" fmla="*/ 258 h 274"/>
                  <a:gd name="T42" fmla="*/ 235 w 659"/>
                  <a:gd name="T43" fmla="*/ 259 h 274"/>
                  <a:gd name="T44" fmla="*/ 248 w 659"/>
                  <a:gd name="T45" fmla="*/ 260 h 274"/>
                  <a:gd name="T46" fmla="*/ 262 w 659"/>
                  <a:gd name="T47" fmla="*/ 262 h 274"/>
                  <a:gd name="T48" fmla="*/ 275 w 659"/>
                  <a:gd name="T49" fmla="*/ 263 h 274"/>
                  <a:gd name="T50" fmla="*/ 289 w 659"/>
                  <a:gd name="T51" fmla="*/ 263 h 274"/>
                  <a:gd name="T52" fmla="*/ 302 w 659"/>
                  <a:gd name="T53" fmla="*/ 264 h 274"/>
                  <a:gd name="T54" fmla="*/ 316 w 659"/>
                  <a:gd name="T55" fmla="*/ 265 h 274"/>
                  <a:gd name="T56" fmla="*/ 329 w 659"/>
                  <a:gd name="T57" fmla="*/ 266 h 274"/>
                  <a:gd name="T58" fmla="*/ 343 w 659"/>
                  <a:gd name="T59" fmla="*/ 266 h 274"/>
                  <a:gd name="T60" fmla="*/ 356 w 659"/>
                  <a:gd name="T61" fmla="*/ 267 h 274"/>
                  <a:gd name="T62" fmla="*/ 370 w 659"/>
                  <a:gd name="T63" fmla="*/ 267 h 274"/>
                  <a:gd name="T64" fmla="*/ 383 w 659"/>
                  <a:gd name="T65" fmla="*/ 268 h 274"/>
                  <a:gd name="T66" fmla="*/ 397 w 659"/>
                  <a:gd name="T67" fmla="*/ 268 h 274"/>
                  <a:gd name="T68" fmla="*/ 410 w 659"/>
                  <a:gd name="T69" fmla="*/ 269 h 274"/>
                  <a:gd name="T70" fmla="*/ 424 w 659"/>
                  <a:gd name="T71" fmla="*/ 269 h 274"/>
                  <a:gd name="T72" fmla="*/ 437 w 659"/>
                  <a:gd name="T73" fmla="*/ 270 h 274"/>
                  <a:gd name="T74" fmla="*/ 451 w 659"/>
                  <a:gd name="T75" fmla="*/ 270 h 274"/>
                  <a:gd name="T76" fmla="*/ 464 w 659"/>
                  <a:gd name="T77" fmla="*/ 270 h 274"/>
                  <a:gd name="T78" fmla="*/ 478 w 659"/>
                  <a:gd name="T79" fmla="*/ 271 h 274"/>
                  <a:gd name="T80" fmla="*/ 491 w 659"/>
                  <a:gd name="T81" fmla="*/ 271 h 274"/>
                  <a:gd name="T82" fmla="*/ 505 w 659"/>
                  <a:gd name="T83" fmla="*/ 271 h 274"/>
                  <a:gd name="T84" fmla="*/ 518 w 659"/>
                  <a:gd name="T85" fmla="*/ 272 h 274"/>
                  <a:gd name="T86" fmla="*/ 532 w 659"/>
                  <a:gd name="T87" fmla="*/ 272 h 274"/>
                  <a:gd name="T88" fmla="*/ 545 w 659"/>
                  <a:gd name="T89" fmla="*/ 272 h 274"/>
                  <a:gd name="T90" fmla="*/ 559 w 659"/>
                  <a:gd name="T91" fmla="*/ 273 h 274"/>
                  <a:gd name="T92" fmla="*/ 572 w 659"/>
                  <a:gd name="T93" fmla="*/ 273 h 274"/>
                  <a:gd name="T94" fmla="*/ 586 w 659"/>
                  <a:gd name="T95" fmla="*/ 273 h 274"/>
                  <a:gd name="T96" fmla="*/ 599 w 659"/>
                  <a:gd name="T97" fmla="*/ 273 h 274"/>
                  <a:gd name="T98" fmla="*/ 613 w 659"/>
                  <a:gd name="T99" fmla="*/ 273 h 274"/>
                  <a:gd name="T100" fmla="*/ 626 w 659"/>
                  <a:gd name="T101" fmla="*/ 274 h 274"/>
                  <a:gd name="T102" fmla="*/ 640 w 659"/>
                  <a:gd name="T103" fmla="*/ 274 h 274"/>
                  <a:gd name="T104" fmla="*/ 653 w 659"/>
                  <a:gd name="T105" fmla="*/ 27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59" h="274">
                    <a:moveTo>
                      <a:pt x="0" y="0"/>
                    </a:moveTo>
                    <a:lnTo>
                      <a:pt x="1" y="12"/>
                    </a:lnTo>
                    <a:lnTo>
                      <a:pt x="2" y="24"/>
                    </a:lnTo>
                    <a:lnTo>
                      <a:pt x="3" y="34"/>
                    </a:lnTo>
                    <a:lnTo>
                      <a:pt x="4" y="44"/>
                    </a:lnTo>
                    <a:lnTo>
                      <a:pt x="5" y="53"/>
                    </a:lnTo>
                    <a:lnTo>
                      <a:pt x="6" y="62"/>
                    </a:lnTo>
                    <a:lnTo>
                      <a:pt x="7" y="69"/>
                    </a:lnTo>
                    <a:lnTo>
                      <a:pt x="8" y="77"/>
                    </a:lnTo>
                    <a:lnTo>
                      <a:pt x="9" y="83"/>
                    </a:lnTo>
                    <a:lnTo>
                      <a:pt x="10" y="90"/>
                    </a:lnTo>
                    <a:lnTo>
                      <a:pt x="11" y="96"/>
                    </a:lnTo>
                    <a:lnTo>
                      <a:pt x="12" y="101"/>
                    </a:lnTo>
                    <a:lnTo>
                      <a:pt x="13" y="106"/>
                    </a:lnTo>
                    <a:lnTo>
                      <a:pt x="14" y="111"/>
                    </a:lnTo>
                    <a:lnTo>
                      <a:pt x="15" y="116"/>
                    </a:lnTo>
                    <a:lnTo>
                      <a:pt x="16" y="121"/>
                    </a:lnTo>
                    <a:lnTo>
                      <a:pt x="17" y="125"/>
                    </a:lnTo>
                    <a:lnTo>
                      <a:pt x="18" y="129"/>
                    </a:lnTo>
                    <a:lnTo>
                      <a:pt x="19" y="133"/>
                    </a:lnTo>
                    <a:lnTo>
                      <a:pt x="20" y="136"/>
                    </a:lnTo>
                    <a:lnTo>
                      <a:pt x="21" y="140"/>
                    </a:lnTo>
                    <a:lnTo>
                      <a:pt x="22" y="143"/>
                    </a:lnTo>
                    <a:lnTo>
                      <a:pt x="23" y="146"/>
                    </a:lnTo>
                    <a:lnTo>
                      <a:pt x="24" y="149"/>
                    </a:lnTo>
                    <a:lnTo>
                      <a:pt x="25" y="152"/>
                    </a:lnTo>
                    <a:lnTo>
                      <a:pt x="26" y="155"/>
                    </a:lnTo>
                    <a:lnTo>
                      <a:pt x="27" y="157"/>
                    </a:lnTo>
                    <a:lnTo>
                      <a:pt x="28" y="160"/>
                    </a:lnTo>
                    <a:lnTo>
                      <a:pt x="29" y="162"/>
                    </a:lnTo>
                    <a:lnTo>
                      <a:pt x="30" y="165"/>
                    </a:lnTo>
                    <a:lnTo>
                      <a:pt x="31" y="167"/>
                    </a:lnTo>
                    <a:lnTo>
                      <a:pt x="32" y="169"/>
                    </a:lnTo>
                    <a:lnTo>
                      <a:pt x="33" y="171"/>
                    </a:lnTo>
                    <a:lnTo>
                      <a:pt x="34" y="173"/>
                    </a:lnTo>
                    <a:lnTo>
                      <a:pt x="35" y="175"/>
                    </a:lnTo>
                    <a:lnTo>
                      <a:pt x="36" y="177"/>
                    </a:lnTo>
                    <a:lnTo>
                      <a:pt x="37" y="179"/>
                    </a:lnTo>
                    <a:lnTo>
                      <a:pt x="38" y="181"/>
                    </a:lnTo>
                    <a:lnTo>
                      <a:pt x="39" y="183"/>
                    </a:lnTo>
                    <a:lnTo>
                      <a:pt x="41" y="186"/>
                    </a:lnTo>
                    <a:lnTo>
                      <a:pt x="42" y="188"/>
                    </a:lnTo>
                    <a:lnTo>
                      <a:pt x="44" y="190"/>
                    </a:lnTo>
                    <a:lnTo>
                      <a:pt x="45" y="192"/>
                    </a:lnTo>
                    <a:lnTo>
                      <a:pt x="47" y="194"/>
                    </a:lnTo>
                    <a:lnTo>
                      <a:pt x="48" y="196"/>
                    </a:lnTo>
                    <a:lnTo>
                      <a:pt x="50" y="198"/>
                    </a:lnTo>
                    <a:lnTo>
                      <a:pt x="51" y="200"/>
                    </a:lnTo>
                    <a:lnTo>
                      <a:pt x="53" y="201"/>
                    </a:lnTo>
                    <a:lnTo>
                      <a:pt x="54" y="203"/>
                    </a:lnTo>
                    <a:lnTo>
                      <a:pt x="56" y="204"/>
                    </a:lnTo>
                    <a:lnTo>
                      <a:pt x="57" y="206"/>
                    </a:lnTo>
                    <a:lnTo>
                      <a:pt x="59" y="207"/>
                    </a:lnTo>
                    <a:lnTo>
                      <a:pt x="60" y="209"/>
                    </a:lnTo>
                    <a:lnTo>
                      <a:pt x="62" y="210"/>
                    </a:lnTo>
                    <a:lnTo>
                      <a:pt x="64" y="212"/>
                    </a:lnTo>
                    <a:lnTo>
                      <a:pt x="66" y="214"/>
                    </a:lnTo>
                    <a:lnTo>
                      <a:pt x="68" y="216"/>
                    </a:lnTo>
                    <a:lnTo>
                      <a:pt x="71" y="217"/>
                    </a:lnTo>
                    <a:lnTo>
                      <a:pt x="73" y="219"/>
                    </a:lnTo>
                    <a:lnTo>
                      <a:pt x="75" y="220"/>
                    </a:lnTo>
                    <a:lnTo>
                      <a:pt x="77" y="222"/>
                    </a:lnTo>
                    <a:lnTo>
                      <a:pt x="80" y="223"/>
                    </a:lnTo>
                    <a:lnTo>
                      <a:pt x="82" y="224"/>
                    </a:lnTo>
                    <a:lnTo>
                      <a:pt x="84" y="226"/>
                    </a:lnTo>
                    <a:lnTo>
                      <a:pt x="86" y="227"/>
                    </a:lnTo>
                    <a:lnTo>
                      <a:pt x="89" y="228"/>
                    </a:lnTo>
                    <a:lnTo>
                      <a:pt x="91" y="229"/>
                    </a:lnTo>
                    <a:lnTo>
                      <a:pt x="93" y="230"/>
                    </a:lnTo>
                    <a:lnTo>
                      <a:pt x="95" y="231"/>
                    </a:lnTo>
                    <a:lnTo>
                      <a:pt x="98" y="232"/>
                    </a:lnTo>
                    <a:lnTo>
                      <a:pt x="100" y="233"/>
                    </a:lnTo>
                    <a:lnTo>
                      <a:pt x="102" y="234"/>
                    </a:lnTo>
                    <a:lnTo>
                      <a:pt x="104" y="235"/>
                    </a:lnTo>
                    <a:lnTo>
                      <a:pt x="107" y="236"/>
                    </a:lnTo>
                    <a:lnTo>
                      <a:pt x="109" y="236"/>
                    </a:lnTo>
                    <a:lnTo>
                      <a:pt x="111" y="237"/>
                    </a:lnTo>
                    <a:lnTo>
                      <a:pt x="113" y="238"/>
                    </a:lnTo>
                    <a:lnTo>
                      <a:pt x="116" y="239"/>
                    </a:lnTo>
                    <a:lnTo>
                      <a:pt x="118" y="239"/>
                    </a:lnTo>
                    <a:lnTo>
                      <a:pt x="120" y="240"/>
                    </a:lnTo>
                    <a:lnTo>
                      <a:pt x="122" y="241"/>
                    </a:lnTo>
                    <a:lnTo>
                      <a:pt x="125" y="241"/>
                    </a:lnTo>
                    <a:lnTo>
                      <a:pt x="127" y="242"/>
                    </a:lnTo>
                    <a:lnTo>
                      <a:pt x="129" y="243"/>
                    </a:lnTo>
                    <a:lnTo>
                      <a:pt x="131" y="243"/>
                    </a:lnTo>
                    <a:lnTo>
                      <a:pt x="134" y="244"/>
                    </a:lnTo>
                    <a:lnTo>
                      <a:pt x="136" y="244"/>
                    </a:lnTo>
                    <a:lnTo>
                      <a:pt x="138" y="245"/>
                    </a:lnTo>
                    <a:lnTo>
                      <a:pt x="140" y="245"/>
                    </a:lnTo>
                    <a:lnTo>
                      <a:pt x="143" y="246"/>
                    </a:lnTo>
                    <a:lnTo>
                      <a:pt x="145" y="246"/>
                    </a:lnTo>
                    <a:lnTo>
                      <a:pt x="147" y="247"/>
                    </a:lnTo>
                    <a:lnTo>
                      <a:pt x="149" y="247"/>
                    </a:lnTo>
                    <a:lnTo>
                      <a:pt x="152" y="248"/>
                    </a:lnTo>
                    <a:lnTo>
                      <a:pt x="154" y="248"/>
                    </a:lnTo>
                    <a:lnTo>
                      <a:pt x="156" y="249"/>
                    </a:lnTo>
                    <a:lnTo>
                      <a:pt x="158" y="249"/>
                    </a:lnTo>
                    <a:lnTo>
                      <a:pt x="161" y="250"/>
                    </a:lnTo>
                    <a:lnTo>
                      <a:pt x="163" y="250"/>
                    </a:lnTo>
                    <a:lnTo>
                      <a:pt x="165" y="250"/>
                    </a:lnTo>
                    <a:lnTo>
                      <a:pt x="167" y="251"/>
                    </a:lnTo>
                    <a:lnTo>
                      <a:pt x="170" y="251"/>
                    </a:lnTo>
                    <a:lnTo>
                      <a:pt x="172" y="252"/>
                    </a:lnTo>
                    <a:lnTo>
                      <a:pt x="174" y="252"/>
                    </a:lnTo>
                    <a:lnTo>
                      <a:pt x="176" y="252"/>
                    </a:lnTo>
                    <a:lnTo>
                      <a:pt x="179" y="253"/>
                    </a:lnTo>
                    <a:lnTo>
                      <a:pt x="181" y="253"/>
                    </a:lnTo>
                    <a:lnTo>
                      <a:pt x="183" y="253"/>
                    </a:lnTo>
                    <a:lnTo>
                      <a:pt x="185" y="254"/>
                    </a:lnTo>
                    <a:lnTo>
                      <a:pt x="188" y="254"/>
                    </a:lnTo>
                    <a:lnTo>
                      <a:pt x="190" y="254"/>
                    </a:lnTo>
                    <a:lnTo>
                      <a:pt x="192" y="255"/>
                    </a:lnTo>
                    <a:lnTo>
                      <a:pt x="194" y="255"/>
                    </a:lnTo>
                    <a:lnTo>
                      <a:pt x="197" y="255"/>
                    </a:lnTo>
                    <a:lnTo>
                      <a:pt x="199" y="255"/>
                    </a:lnTo>
                    <a:lnTo>
                      <a:pt x="201" y="256"/>
                    </a:lnTo>
                    <a:lnTo>
                      <a:pt x="203" y="256"/>
                    </a:lnTo>
                    <a:lnTo>
                      <a:pt x="206" y="256"/>
                    </a:lnTo>
                    <a:lnTo>
                      <a:pt x="208" y="256"/>
                    </a:lnTo>
                    <a:lnTo>
                      <a:pt x="210" y="257"/>
                    </a:lnTo>
                    <a:lnTo>
                      <a:pt x="212" y="257"/>
                    </a:lnTo>
                    <a:lnTo>
                      <a:pt x="215" y="257"/>
                    </a:lnTo>
                    <a:lnTo>
                      <a:pt x="217" y="257"/>
                    </a:lnTo>
                    <a:lnTo>
                      <a:pt x="219" y="258"/>
                    </a:lnTo>
                    <a:lnTo>
                      <a:pt x="221" y="258"/>
                    </a:lnTo>
                    <a:lnTo>
                      <a:pt x="224" y="258"/>
                    </a:lnTo>
                    <a:lnTo>
                      <a:pt x="226" y="258"/>
                    </a:lnTo>
                    <a:lnTo>
                      <a:pt x="228" y="259"/>
                    </a:lnTo>
                    <a:lnTo>
                      <a:pt x="230" y="259"/>
                    </a:lnTo>
                    <a:lnTo>
                      <a:pt x="233" y="259"/>
                    </a:lnTo>
                    <a:lnTo>
                      <a:pt x="235" y="259"/>
                    </a:lnTo>
                    <a:lnTo>
                      <a:pt x="237" y="259"/>
                    </a:lnTo>
                    <a:lnTo>
                      <a:pt x="239" y="260"/>
                    </a:lnTo>
                    <a:lnTo>
                      <a:pt x="242" y="260"/>
                    </a:lnTo>
                    <a:lnTo>
                      <a:pt x="244" y="260"/>
                    </a:lnTo>
                    <a:lnTo>
                      <a:pt x="246" y="260"/>
                    </a:lnTo>
                    <a:lnTo>
                      <a:pt x="248" y="260"/>
                    </a:lnTo>
                    <a:lnTo>
                      <a:pt x="251" y="261"/>
                    </a:lnTo>
                    <a:lnTo>
                      <a:pt x="253" y="261"/>
                    </a:lnTo>
                    <a:lnTo>
                      <a:pt x="255" y="261"/>
                    </a:lnTo>
                    <a:lnTo>
                      <a:pt x="257" y="261"/>
                    </a:lnTo>
                    <a:lnTo>
                      <a:pt x="260" y="261"/>
                    </a:lnTo>
                    <a:lnTo>
                      <a:pt x="262" y="262"/>
                    </a:lnTo>
                    <a:lnTo>
                      <a:pt x="264" y="262"/>
                    </a:lnTo>
                    <a:lnTo>
                      <a:pt x="266" y="262"/>
                    </a:lnTo>
                    <a:lnTo>
                      <a:pt x="269" y="262"/>
                    </a:lnTo>
                    <a:lnTo>
                      <a:pt x="271" y="262"/>
                    </a:lnTo>
                    <a:lnTo>
                      <a:pt x="273" y="262"/>
                    </a:lnTo>
                    <a:lnTo>
                      <a:pt x="275" y="263"/>
                    </a:lnTo>
                    <a:lnTo>
                      <a:pt x="278" y="263"/>
                    </a:lnTo>
                    <a:lnTo>
                      <a:pt x="280" y="263"/>
                    </a:lnTo>
                    <a:lnTo>
                      <a:pt x="282" y="263"/>
                    </a:lnTo>
                    <a:lnTo>
                      <a:pt x="284" y="263"/>
                    </a:lnTo>
                    <a:lnTo>
                      <a:pt x="287" y="263"/>
                    </a:lnTo>
                    <a:lnTo>
                      <a:pt x="289" y="263"/>
                    </a:lnTo>
                    <a:lnTo>
                      <a:pt x="291" y="264"/>
                    </a:lnTo>
                    <a:lnTo>
                      <a:pt x="293" y="264"/>
                    </a:lnTo>
                    <a:lnTo>
                      <a:pt x="296" y="264"/>
                    </a:lnTo>
                    <a:lnTo>
                      <a:pt x="298" y="264"/>
                    </a:lnTo>
                    <a:lnTo>
                      <a:pt x="300" y="264"/>
                    </a:lnTo>
                    <a:lnTo>
                      <a:pt x="302" y="264"/>
                    </a:lnTo>
                    <a:lnTo>
                      <a:pt x="305" y="264"/>
                    </a:lnTo>
                    <a:lnTo>
                      <a:pt x="307" y="264"/>
                    </a:lnTo>
                    <a:lnTo>
                      <a:pt x="309" y="265"/>
                    </a:lnTo>
                    <a:lnTo>
                      <a:pt x="311" y="265"/>
                    </a:lnTo>
                    <a:lnTo>
                      <a:pt x="314" y="265"/>
                    </a:lnTo>
                    <a:lnTo>
                      <a:pt x="316" y="265"/>
                    </a:lnTo>
                    <a:lnTo>
                      <a:pt x="318" y="265"/>
                    </a:lnTo>
                    <a:lnTo>
                      <a:pt x="320" y="265"/>
                    </a:lnTo>
                    <a:lnTo>
                      <a:pt x="323" y="265"/>
                    </a:lnTo>
                    <a:lnTo>
                      <a:pt x="325" y="265"/>
                    </a:lnTo>
                    <a:lnTo>
                      <a:pt x="327" y="266"/>
                    </a:lnTo>
                    <a:lnTo>
                      <a:pt x="329" y="266"/>
                    </a:lnTo>
                    <a:lnTo>
                      <a:pt x="332" y="266"/>
                    </a:lnTo>
                    <a:lnTo>
                      <a:pt x="334" y="266"/>
                    </a:lnTo>
                    <a:lnTo>
                      <a:pt x="336" y="266"/>
                    </a:lnTo>
                    <a:lnTo>
                      <a:pt x="338" y="266"/>
                    </a:lnTo>
                    <a:lnTo>
                      <a:pt x="341" y="266"/>
                    </a:lnTo>
                    <a:lnTo>
                      <a:pt x="343" y="266"/>
                    </a:lnTo>
                    <a:lnTo>
                      <a:pt x="345" y="266"/>
                    </a:lnTo>
                    <a:lnTo>
                      <a:pt x="347" y="267"/>
                    </a:lnTo>
                    <a:lnTo>
                      <a:pt x="350" y="267"/>
                    </a:lnTo>
                    <a:lnTo>
                      <a:pt x="352" y="267"/>
                    </a:lnTo>
                    <a:lnTo>
                      <a:pt x="354" y="267"/>
                    </a:lnTo>
                    <a:lnTo>
                      <a:pt x="356" y="267"/>
                    </a:lnTo>
                    <a:lnTo>
                      <a:pt x="359" y="267"/>
                    </a:lnTo>
                    <a:lnTo>
                      <a:pt x="361" y="267"/>
                    </a:lnTo>
                    <a:lnTo>
                      <a:pt x="363" y="267"/>
                    </a:lnTo>
                    <a:lnTo>
                      <a:pt x="365" y="267"/>
                    </a:lnTo>
                    <a:lnTo>
                      <a:pt x="368" y="267"/>
                    </a:lnTo>
                    <a:lnTo>
                      <a:pt x="370" y="267"/>
                    </a:lnTo>
                    <a:lnTo>
                      <a:pt x="372" y="268"/>
                    </a:lnTo>
                    <a:lnTo>
                      <a:pt x="374" y="268"/>
                    </a:lnTo>
                    <a:lnTo>
                      <a:pt x="377" y="268"/>
                    </a:lnTo>
                    <a:lnTo>
                      <a:pt x="379" y="268"/>
                    </a:lnTo>
                    <a:lnTo>
                      <a:pt x="381" y="268"/>
                    </a:lnTo>
                    <a:lnTo>
                      <a:pt x="383" y="268"/>
                    </a:lnTo>
                    <a:lnTo>
                      <a:pt x="386" y="268"/>
                    </a:lnTo>
                    <a:lnTo>
                      <a:pt x="388" y="268"/>
                    </a:lnTo>
                    <a:lnTo>
                      <a:pt x="390" y="268"/>
                    </a:lnTo>
                    <a:lnTo>
                      <a:pt x="392" y="268"/>
                    </a:lnTo>
                    <a:lnTo>
                      <a:pt x="395" y="268"/>
                    </a:lnTo>
                    <a:lnTo>
                      <a:pt x="397" y="268"/>
                    </a:lnTo>
                    <a:lnTo>
                      <a:pt x="399" y="269"/>
                    </a:lnTo>
                    <a:lnTo>
                      <a:pt x="401" y="269"/>
                    </a:lnTo>
                    <a:lnTo>
                      <a:pt x="404" y="269"/>
                    </a:lnTo>
                    <a:lnTo>
                      <a:pt x="406" y="269"/>
                    </a:lnTo>
                    <a:lnTo>
                      <a:pt x="408" y="269"/>
                    </a:lnTo>
                    <a:lnTo>
                      <a:pt x="410" y="269"/>
                    </a:lnTo>
                    <a:lnTo>
                      <a:pt x="413" y="269"/>
                    </a:lnTo>
                    <a:lnTo>
                      <a:pt x="415" y="269"/>
                    </a:lnTo>
                    <a:lnTo>
                      <a:pt x="417" y="269"/>
                    </a:lnTo>
                    <a:lnTo>
                      <a:pt x="419" y="269"/>
                    </a:lnTo>
                    <a:lnTo>
                      <a:pt x="422" y="269"/>
                    </a:lnTo>
                    <a:lnTo>
                      <a:pt x="424" y="269"/>
                    </a:lnTo>
                    <a:lnTo>
                      <a:pt x="426" y="269"/>
                    </a:lnTo>
                    <a:lnTo>
                      <a:pt x="428" y="269"/>
                    </a:lnTo>
                    <a:lnTo>
                      <a:pt x="431" y="270"/>
                    </a:lnTo>
                    <a:lnTo>
                      <a:pt x="433" y="270"/>
                    </a:lnTo>
                    <a:lnTo>
                      <a:pt x="435" y="270"/>
                    </a:lnTo>
                    <a:lnTo>
                      <a:pt x="437" y="270"/>
                    </a:lnTo>
                    <a:lnTo>
                      <a:pt x="440" y="270"/>
                    </a:lnTo>
                    <a:lnTo>
                      <a:pt x="442" y="270"/>
                    </a:lnTo>
                    <a:lnTo>
                      <a:pt x="444" y="270"/>
                    </a:lnTo>
                    <a:lnTo>
                      <a:pt x="446" y="270"/>
                    </a:lnTo>
                    <a:lnTo>
                      <a:pt x="449" y="270"/>
                    </a:lnTo>
                    <a:lnTo>
                      <a:pt x="451" y="270"/>
                    </a:lnTo>
                    <a:lnTo>
                      <a:pt x="453" y="270"/>
                    </a:lnTo>
                    <a:lnTo>
                      <a:pt x="455" y="270"/>
                    </a:lnTo>
                    <a:lnTo>
                      <a:pt x="458" y="270"/>
                    </a:lnTo>
                    <a:lnTo>
                      <a:pt x="460" y="270"/>
                    </a:lnTo>
                    <a:lnTo>
                      <a:pt x="462" y="270"/>
                    </a:lnTo>
                    <a:lnTo>
                      <a:pt x="464" y="270"/>
                    </a:lnTo>
                    <a:lnTo>
                      <a:pt x="467" y="271"/>
                    </a:lnTo>
                    <a:lnTo>
                      <a:pt x="469" y="271"/>
                    </a:lnTo>
                    <a:lnTo>
                      <a:pt x="471" y="271"/>
                    </a:lnTo>
                    <a:lnTo>
                      <a:pt x="473" y="271"/>
                    </a:lnTo>
                    <a:lnTo>
                      <a:pt x="476" y="271"/>
                    </a:lnTo>
                    <a:lnTo>
                      <a:pt x="478" y="271"/>
                    </a:lnTo>
                    <a:lnTo>
                      <a:pt x="480" y="271"/>
                    </a:lnTo>
                    <a:lnTo>
                      <a:pt x="482" y="271"/>
                    </a:lnTo>
                    <a:lnTo>
                      <a:pt x="485" y="271"/>
                    </a:lnTo>
                    <a:lnTo>
                      <a:pt x="487" y="271"/>
                    </a:lnTo>
                    <a:lnTo>
                      <a:pt x="489" y="271"/>
                    </a:lnTo>
                    <a:lnTo>
                      <a:pt x="491" y="271"/>
                    </a:lnTo>
                    <a:lnTo>
                      <a:pt x="494" y="271"/>
                    </a:lnTo>
                    <a:lnTo>
                      <a:pt x="496" y="271"/>
                    </a:lnTo>
                    <a:lnTo>
                      <a:pt x="498" y="271"/>
                    </a:lnTo>
                    <a:lnTo>
                      <a:pt x="500" y="271"/>
                    </a:lnTo>
                    <a:lnTo>
                      <a:pt x="503" y="271"/>
                    </a:lnTo>
                    <a:lnTo>
                      <a:pt x="505" y="271"/>
                    </a:lnTo>
                    <a:lnTo>
                      <a:pt x="507" y="271"/>
                    </a:lnTo>
                    <a:lnTo>
                      <a:pt x="509" y="272"/>
                    </a:lnTo>
                    <a:lnTo>
                      <a:pt x="512" y="272"/>
                    </a:lnTo>
                    <a:lnTo>
                      <a:pt x="514" y="272"/>
                    </a:lnTo>
                    <a:lnTo>
                      <a:pt x="516" y="272"/>
                    </a:lnTo>
                    <a:lnTo>
                      <a:pt x="518" y="272"/>
                    </a:lnTo>
                    <a:lnTo>
                      <a:pt x="521" y="272"/>
                    </a:lnTo>
                    <a:lnTo>
                      <a:pt x="523" y="272"/>
                    </a:lnTo>
                    <a:lnTo>
                      <a:pt x="525" y="272"/>
                    </a:lnTo>
                    <a:lnTo>
                      <a:pt x="527" y="272"/>
                    </a:lnTo>
                    <a:lnTo>
                      <a:pt x="530" y="272"/>
                    </a:lnTo>
                    <a:lnTo>
                      <a:pt x="532" y="272"/>
                    </a:lnTo>
                    <a:lnTo>
                      <a:pt x="534" y="272"/>
                    </a:lnTo>
                    <a:lnTo>
                      <a:pt x="536" y="272"/>
                    </a:lnTo>
                    <a:lnTo>
                      <a:pt x="539" y="272"/>
                    </a:lnTo>
                    <a:lnTo>
                      <a:pt x="541" y="272"/>
                    </a:lnTo>
                    <a:lnTo>
                      <a:pt x="543" y="272"/>
                    </a:lnTo>
                    <a:lnTo>
                      <a:pt x="545" y="272"/>
                    </a:lnTo>
                    <a:lnTo>
                      <a:pt x="548" y="272"/>
                    </a:lnTo>
                    <a:lnTo>
                      <a:pt x="550" y="272"/>
                    </a:lnTo>
                    <a:lnTo>
                      <a:pt x="552" y="272"/>
                    </a:lnTo>
                    <a:lnTo>
                      <a:pt x="554" y="272"/>
                    </a:lnTo>
                    <a:lnTo>
                      <a:pt x="557" y="272"/>
                    </a:lnTo>
                    <a:lnTo>
                      <a:pt x="559" y="273"/>
                    </a:lnTo>
                    <a:lnTo>
                      <a:pt x="561" y="273"/>
                    </a:lnTo>
                    <a:lnTo>
                      <a:pt x="563" y="273"/>
                    </a:lnTo>
                    <a:lnTo>
                      <a:pt x="566" y="273"/>
                    </a:lnTo>
                    <a:lnTo>
                      <a:pt x="568" y="273"/>
                    </a:lnTo>
                    <a:lnTo>
                      <a:pt x="570" y="273"/>
                    </a:lnTo>
                    <a:lnTo>
                      <a:pt x="572" y="273"/>
                    </a:lnTo>
                    <a:lnTo>
                      <a:pt x="575" y="273"/>
                    </a:lnTo>
                    <a:lnTo>
                      <a:pt x="577" y="273"/>
                    </a:lnTo>
                    <a:lnTo>
                      <a:pt x="579" y="273"/>
                    </a:lnTo>
                    <a:lnTo>
                      <a:pt x="581" y="273"/>
                    </a:lnTo>
                    <a:lnTo>
                      <a:pt x="584" y="273"/>
                    </a:lnTo>
                    <a:lnTo>
                      <a:pt x="586" y="273"/>
                    </a:lnTo>
                    <a:lnTo>
                      <a:pt x="588" y="273"/>
                    </a:lnTo>
                    <a:lnTo>
                      <a:pt x="590" y="273"/>
                    </a:lnTo>
                    <a:lnTo>
                      <a:pt x="593" y="273"/>
                    </a:lnTo>
                    <a:lnTo>
                      <a:pt x="595" y="273"/>
                    </a:lnTo>
                    <a:lnTo>
                      <a:pt x="597" y="273"/>
                    </a:lnTo>
                    <a:lnTo>
                      <a:pt x="599" y="273"/>
                    </a:lnTo>
                    <a:lnTo>
                      <a:pt x="602" y="273"/>
                    </a:lnTo>
                    <a:lnTo>
                      <a:pt x="604" y="273"/>
                    </a:lnTo>
                    <a:lnTo>
                      <a:pt x="606" y="273"/>
                    </a:lnTo>
                    <a:lnTo>
                      <a:pt x="608" y="273"/>
                    </a:lnTo>
                    <a:lnTo>
                      <a:pt x="611" y="273"/>
                    </a:lnTo>
                    <a:lnTo>
                      <a:pt x="613" y="273"/>
                    </a:lnTo>
                    <a:lnTo>
                      <a:pt x="615" y="273"/>
                    </a:lnTo>
                    <a:lnTo>
                      <a:pt x="617" y="273"/>
                    </a:lnTo>
                    <a:lnTo>
                      <a:pt x="620" y="274"/>
                    </a:lnTo>
                    <a:lnTo>
                      <a:pt x="622" y="274"/>
                    </a:lnTo>
                    <a:lnTo>
                      <a:pt x="624" y="274"/>
                    </a:lnTo>
                    <a:lnTo>
                      <a:pt x="626" y="274"/>
                    </a:lnTo>
                    <a:lnTo>
                      <a:pt x="629" y="274"/>
                    </a:lnTo>
                    <a:lnTo>
                      <a:pt x="631" y="274"/>
                    </a:lnTo>
                    <a:lnTo>
                      <a:pt x="633" y="274"/>
                    </a:lnTo>
                    <a:lnTo>
                      <a:pt x="635" y="274"/>
                    </a:lnTo>
                    <a:lnTo>
                      <a:pt x="638" y="274"/>
                    </a:lnTo>
                    <a:lnTo>
                      <a:pt x="640" y="274"/>
                    </a:lnTo>
                    <a:lnTo>
                      <a:pt x="642" y="274"/>
                    </a:lnTo>
                    <a:lnTo>
                      <a:pt x="644" y="274"/>
                    </a:lnTo>
                    <a:lnTo>
                      <a:pt x="647" y="274"/>
                    </a:lnTo>
                    <a:lnTo>
                      <a:pt x="649" y="274"/>
                    </a:lnTo>
                    <a:lnTo>
                      <a:pt x="651" y="274"/>
                    </a:lnTo>
                    <a:lnTo>
                      <a:pt x="653" y="274"/>
                    </a:lnTo>
                    <a:lnTo>
                      <a:pt x="656" y="274"/>
                    </a:lnTo>
                    <a:lnTo>
                      <a:pt x="658" y="274"/>
                    </a:lnTo>
                    <a:lnTo>
                      <a:pt x="659" y="274"/>
                    </a:lnTo>
                  </a:path>
                </a:pathLst>
              </a:custGeom>
              <a:noFill/>
              <a:ln w="25400">
                <a:solidFill>
                  <a:srgbClr val="00B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15" name="Freeform 119">
                <a:extLst>
                  <a:ext uri="{FF2B5EF4-FFF2-40B4-BE49-F238E27FC236}">
                    <a16:creationId xmlns:a16="http://schemas.microsoft.com/office/drawing/2014/main" id="{CE7DE39D-9C2E-4D99-B29C-10AF5B29AF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8144" y="3520024"/>
                <a:ext cx="7692" cy="226513"/>
              </a:xfrm>
              <a:custGeom>
                <a:avLst/>
                <a:gdLst>
                  <a:gd name="T0" fmla="*/ 3 w 3"/>
                  <a:gd name="T1" fmla="*/ 46 h 46"/>
                  <a:gd name="T2" fmla="*/ 2 w 3"/>
                  <a:gd name="T3" fmla="*/ 39 h 46"/>
                  <a:gd name="T4" fmla="*/ 2 w 3"/>
                  <a:gd name="T5" fmla="*/ 32 h 46"/>
                  <a:gd name="T6" fmla="*/ 1 w 3"/>
                  <a:gd name="T7" fmla="*/ 24 h 46"/>
                  <a:gd name="T8" fmla="*/ 1 w 3"/>
                  <a:gd name="T9" fmla="*/ 17 h 46"/>
                  <a:gd name="T10" fmla="*/ 0 w 3"/>
                  <a:gd name="T11" fmla="*/ 8 h 46"/>
                  <a:gd name="T12" fmla="*/ 0 w 3"/>
                  <a:gd name="T1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6">
                    <a:moveTo>
                      <a:pt x="3" y="46"/>
                    </a:moveTo>
                    <a:lnTo>
                      <a:pt x="2" y="39"/>
                    </a:lnTo>
                    <a:lnTo>
                      <a:pt x="2" y="32"/>
                    </a:lnTo>
                    <a:lnTo>
                      <a:pt x="1" y="24"/>
                    </a:lnTo>
                    <a:lnTo>
                      <a:pt x="1" y="17"/>
                    </a:ln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25400">
                <a:solidFill>
                  <a:srgbClr val="00B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grpSp>
          <p:nvGrpSpPr>
            <p:cNvPr id="316" name="Group 315">
              <a:extLst>
                <a:ext uri="{FF2B5EF4-FFF2-40B4-BE49-F238E27FC236}">
                  <a16:creationId xmlns:a16="http://schemas.microsoft.com/office/drawing/2014/main" id="{39DCEF20-6EB6-4A7B-9A31-2F495941402A}"/>
                </a:ext>
              </a:extLst>
            </p:cNvPr>
            <p:cNvGrpSpPr/>
            <p:nvPr/>
          </p:nvGrpSpPr>
          <p:grpSpPr>
            <a:xfrm flipH="1">
              <a:off x="6201747" y="2574571"/>
              <a:ext cx="940032" cy="1437437"/>
              <a:chOff x="2038144" y="3520024"/>
              <a:chExt cx="1697455" cy="1575741"/>
            </a:xfrm>
          </p:grpSpPr>
          <p:sp>
            <p:nvSpPr>
              <p:cNvPr id="317" name="Freeform 120">
                <a:extLst>
                  <a:ext uri="{FF2B5EF4-FFF2-40B4-BE49-F238E27FC236}">
                    <a16:creationId xmlns:a16="http://schemas.microsoft.com/office/drawing/2014/main" id="{756639F3-D1B5-46D4-B925-24BD8E97E6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5837" y="3746537"/>
                <a:ext cx="1689762" cy="1349228"/>
              </a:xfrm>
              <a:custGeom>
                <a:avLst/>
                <a:gdLst>
                  <a:gd name="T0" fmla="*/ 5 w 659"/>
                  <a:gd name="T1" fmla="*/ 53 h 274"/>
                  <a:gd name="T2" fmla="*/ 11 w 659"/>
                  <a:gd name="T3" fmla="*/ 96 h 274"/>
                  <a:gd name="T4" fmla="*/ 17 w 659"/>
                  <a:gd name="T5" fmla="*/ 125 h 274"/>
                  <a:gd name="T6" fmla="*/ 23 w 659"/>
                  <a:gd name="T7" fmla="*/ 146 h 274"/>
                  <a:gd name="T8" fmla="*/ 29 w 659"/>
                  <a:gd name="T9" fmla="*/ 162 h 274"/>
                  <a:gd name="T10" fmla="*/ 35 w 659"/>
                  <a:gd name="T11" fmla="*/ 175 h 274"/>
                  <a:gd name="T12" fmla="*/ 42 w 659"/>
                  <a:gd name="T13" fmla="*/ 188 h 274"/>
                  <a:gd name="T14" fmla="*/ 51 w 659"/>
                  <a:gd name="T15" fmla="*/ 200 h 274"/>
                  <a:gd name="T16" fmla="*/ 60 w 659"/>
                  <a:gd name="T17" fmla="*/ 209 h 274"/>
                  <a:gd name="T18" fmla="*/ 73 w 659"/>
                  <a:gd name="T19" fmla="*/ 219 h 274"/>
                  <a:gd name="T20" fmla="*/ 86 w 659"/>
                  <a:gd name="T21" fmla="*/ 227 h 274"/>
                  <a:gd name="T22" fmla="*/ 100 w 659"/>
                  <a:gd name="T23" fmla="*/ 233 h 274"/>
                  <a:gd name="T24" fmla="*/ 113 w 659"/>
                  <a:gd name="T25" fmla="*/ 238 h 274"/>
                  <a:gd name="T26" fmla="*/ 127 w 659"/>
                  <a:gd name="T27" fmla="*/ 242 h 274"/>
                  <a:gd name="T28" fmla="*/ 140 w 659"/>
                  <a:gd name="T29" fmla="*/ 245 h 274"/>
                  <a:gd name="T30" fmla="*/ 154 w 659"/>
                  <a:gd name="T31" fmla="*/ 248 h 274"/>
                  <a:gd name="T32" fmla="*/ 167 w 659"/>
                  <a:gd name="T33" fmla="*/ 251 h 274"/>
                  <a:gd name="T34" fmla="*/ 181 w 659"/>
                  <a:gd name="T35" fmla="*/ 253 h 274"/>
                  <a:gd name="T36" fmla="*/ 194 w 659"/>
                  <a:gd name="T37" fmla="*/ 255 h 274"/>
                  <a:gd name="T38" fmla="*/ 208 w 659"/>
                  <a:gd name="T39" fmla="*/ 256 h 274"/>
                  <a:gd name="T40" fmla="*/ 221 w 659"/>
                  <a:gd name="T41" fmla="*/ 258 h 274"/>
                  <a:gd name="T42" fmla="*/ 235 w 659"/>
                  <a:gd name="T43" fmla="*/ 259 h 274"/>
                  <a:gd name="T44" fmla="*/ 248 w 659"/>
                  <a:gd name="T45" fmla="*/ 260 h 274"/>
                  <a:gd name="T46" fmla="*/ 262 w 659"/>
                  <a:gd name="T47" fmla="*/ 262 h 274"/>
                  <a:gd name="T48" fmla="*/ 275 w 659"/>
                  <a:gd name="T49" fmla="*/ 263 h 274"/>
                  <a:gd name="T50" fmla="*/ 289 w 659"/>
                  <a:gd name="T51" fmla="*/ 263 h 274"/>
                  <a:gd name="T52" fmla="*/ 302 w 659"/>
                  <a:gd name="T53" fmla="*/ 264 h 274"/>
                  <a:gd name="T54" fmla="*/ 316 w 659"/>
                  <a:gd name="T55" fmla="*/ 265 h 274"/>
                  <a:gd name="T56" fmla="*/ 329 w 659"/>
                  <a:gd name="T57" fmla="*/ 266 h 274"/>
                  <a:gd name="T58" fmla="*/ 343 w 659"/>
                  <a:gd name="T59" fmla="*/ 266 h 274"/>
                  <a:gd name="T60" fmla="*/ 356 w 659"/>
                  <a:gd name="T61" fmla="*/ 267 h 274"/>
                  <a:gd name="T62" fmla="*/ 370 w 659"/>
                  <a:gd name="T63" fmla="*/ 267 h 274"/>
                  <a:gd name="T64" fmla="*/ 383 w 659"/>
                  <a:gd name="T65" fmla="*/ 268 h 274"/>
                  <a:gd name="T66" fmla="*/ 397 w 659"/>
                  <a:gd name="T67" fmla="*/ 268 h 274"/>
                  <a:gd name="T68" fmla="*/ 410 w 659"/>
                  <a:gd name="T69" fmla="*/ 269 h 274"/>
                  <a:gd name="T70" fmla="*/ 424 w 659"/>
                  <a:gd name="T71" fmla="*/ 269 h 274"/>
                  <a:gd name="T72" fmla="*/ 437 w 659"/>
                  <a:gd name="T73" fmla="*/ 270 h 274"/>
                  <a:gd name="T74" fmla="*/ 451 w 659"/>
                  <a:gd name="T75" fmla="*/ 270 h 274"/>
                  <a:gd name="T76" fmla="*/ 464 w 659"/>
                  <a:gd name="T77" fmla="*/ 270 h 274"/>
                  <a:gd name="T78" fmla="*/ 478 w 659"/>
                  <a:gd name="T79" fmla="*/ 271 h 274"/>
                  <a:gd name="T80" fmla="*/ 491 w 659"/>
                  <a:gd name="T81" fmla="*/ 271 h 274"/>
                  <a:gd name="T82" fmla="*/ 505 w 659"/>
                  <a:gd name="T83" fmla="*/ 271 h 274"/>
                  <a:gd name="T84" fmla="*/ 518 w 659"/>
                  <a:gd name="T85" fmla="*/ 272 h 274"/>
                  <a:gd name="T86" fmla="*/ 532 w 659"/>
                  <a:gd name="T87" fmla="*/ 272 h 274"/>
                  <a:gd name="T88" fmla="*/ 545 w 659"/>
                  <a:gd name="T89" fmla="*/ 272 h 274"/>
                  <a:gd name="T90" fmla="*/ 559 w 659"/>
                  <a:gd name="T91" fmla="*/ 273 h 274"/>
                  <a:gd name="T92" fmla="*/ 572 w 659"/>
                  <a:gd name="T93" fmla="*/ 273 h 274"/>
                  <a:gd name="T94" fmla="*/ 586 w 659"/>
                  <a:gd name="T95" fmla="*/ 273 h 274"/>
                  <a:gd name="T96" fmla="*/ 599 w 659"/>
                  <a:gd name="T97" fmla="*/ 273 h 274"/>
                  <a:gd name="T98" fmla="*/ 613 w 659"/>
                  <a:gd name="T99" fmla="*/ 273 h 274"/>
                  <a:gd name="T100" fmla="*/ 626 w 659"/>
                  <a:gd name="T101" fmla="*/ 274 h 274"/>
                  <a:gd name="T102" fmla="*/ 640 w 659"/>
                  <a:gd name="T103" fmla="*/ 274 h 274"/>
                  <a:gd name="T104" fmla="*/ 653 w 659"/>
                  <a:gd name="T105" fmla="*/ 27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59" h="274">
                    <a:moveTo>
                      <a:pt x="0" y="0"/>
                    </a:moveTo>
                    <a:lnTo>
                      <a:pt x="1" y="12"/>
                    </a:lnTo>
                    <a:lnTo>
                      <a:pt x="2" y="24"/>
                    </a:lnTo>
                    <a:lnTo>
                      <a:pt x="3" y="34"/>
                    </a:lnTo>
                    <a:lnTo>
                      <a:pt x="4" y="44"/>
                    </a:lnTo>
                    <a:lnTo>
                      <a:pt x="5" y="53"/>
                    </a:lnTo>
                    <a:lnTo>
                      <a:pt x="6" y="62"/>
                    </a:lnTo>
                    <a:lnTo>
                      <a:pt x="7" y="69"/>
                    </a:lnTo>
                    <a:lnTo>
                      <a:pt x="8" y="77"/>
                    </a:lnTo>
                    <a:lnTo>
                      <a:pt x="9" y="83"/>
                    </a:lnTo>
                    <a:lnTo>
                      <a:pt x="10" y="90"/>
                    </a:lnTo>
                    <a:lnTo>
                      <a:pt x="11" y="96"/>
                    </a:lnTo>
                    <a:lnTo>
                      <a:pt x="12" y="101"/>
                    </a:lnTo>
                    <a:lnTo>
                      <a:pt x="13" y="106"/>
                    </a:lnTo>
                    <a:lnTo>
                      <a:pt x="14" y="111"/>
                    </a:lnTo>
                    <a:lnTo>
                      <a:pt x="15" y="116"/>
                    </a:lnTo>
                    <a:lnTo>
                      <a:pt x="16" y="121"/>
                    </a:lnTo>
                    <a:lnTo>
                      <a:pt x="17" y="125"/>
                    </a:lnTo>
                    <a:lnTo>
                      <a:pt x="18" y="129"/>
                    </a:lnTo>
                    <a:lnTo>
                      <a:pt x="19" y="133"/>
                    </a:lnTo>
                    <a:lnTo>
                      <a:pt x="20" y="136"/>
                    </a:lnTo>
                    <a:lnTo>
                      <a:pt x="21" y="140"/>
                    </a:lnTo>
                    <a:lnTo>
                      <a:pt x="22" y="143"/>
                    </a:lnTo>
                    <a:lnTo>
                      <a:pt x="23" y="146"/>
                    </a:lnTo>
                    <a:lnTo>
                      <a:pt x="24" y="149"/>
                    </a:lnTo>
                    <a:lnTo>
                      <a:pt x="25" y="152"/>
                    </a:lnTo>
                    <a:lnTo>
                      <a:pt x="26" y="155"/>
                    </a:lnTo>
                    <a:lnTo>
                      <a:pt x="27" y="157"/>
                    </a:lnTo>
                    <a:lnTo>
                      <a:pt x="28" y="160"/>
                    </a:lnTo>
                    <a:lnTo>
                      <a:pt x="29" y="162"/>
                    </a:lnTo>
                    <a:lnTo>
                      <a:pt x="30" y="165"/>
                    </a:lnTo>
                    <a:lnTo>
                      <a:pt x="31" y="167"/>
                    </a:lnTo>
                    <a:lnTo>
                      <a:pt x="32" y="169"/>
                    </a:lnTo>
                    <a:lnTo>
                      <a:pt x="33" y="171"/>
                    </a:lnTo>
                    <a:lnTo>
                      <a:pt x="34" y="173"/>
                    </a:lnTo>
                    <a:lnTo>
                      <a:pt x="35" y="175"/>
                    </a:lnTo>
                    <a:lnTo>
                      <a:pt x="36" y="177"/>
                    </a:lnTo>
                    <a:lnTo>
                      <a:pt x="37" y="179"/>
                    </a:lnTo>
                    <a:lnTo>
                      <a:pt x="38" y="181"/>
                    </a:lnTo>
                    <a:lnTo>
                      <a:pt x="39" y="183"/>
                    </a:lnTo>
                    <a:lnTo>
                      <a:pt x="41" y="186"/>
                    </a:lnTo>
                    <a:lnTo>
                      <a:pt x="42" y="188"/>
                    </a:lnTo>
                    <a:lnTo>
                      <a:pt x="44" y="190"/>
                    </a:lnTo>
                    <a:lnTo>
                      <a:pt x="45" y="192"/>
                    </a:lnTo>
                    <a:lnTo>
                      <a:pt x="47" y="194"/>
                    </a:lnTo>
                    <a:lnTo>
                      <a:pt x="48" y="196"/>
                    </a:lnTo>
                    <a:lnTo>
                      <a:pt x="50" y="198"/>
                    </a:lnTo>
                    <a:lnTo>
                      <a:pt x="51" y="200"/>
                    </a:lnTo>
                    <a:lnTo>
                      <a:pt x="53" y="201"/>
                    </a:lnTo>
                    <a:lnTo>
                      <a:pt x="54" y="203"/>
                    </a:lnTo>
                    <a:lnTo>
                      <a:pt x="56" y="204"/>
                    </a:lnTo>
                    <a:lnTo>
                      <a:pt x="57" y="206"/>
                    </a:lnTo>
                    <a:lnTo>
                      <a:pt x="59" y="207"/>
                    </a:lnTo>
                    <a:lnTo>
                      <a:pt x="60" y="209"/>
                    </a:lnTo>
                    <a:lnTo>
                      <a:pt x="62" y="210"/>
                    </a:lnTo>
                    <a:lnTo>
                      <a:pt x="64" y="212"/>
                    </a:lnTo>
                    <a:lnTo>
                      <a:pt x="66" y="214"/>
                    </a:lnTo>
                    <a:lnTo>
                      <a:pt x="68" y="216"/>
                    </a:lnTo>
                    <a:lnTo>
                      <a:pt x="71" y="217"/>
                    </a:lnTo>
                    <a:lnTo>
                      <a:pt x="73" y="219"/>
                    </a:lnTo>
                    <a:lnTo>
                      <a:pt x="75" y="220"/>
                    </a:lnTo>
                    <a:lnTo>
                      <a:pt x="77" y="222"/>
                    </a:lnTo>
                    <a:lnTo>
                      <a:pt x="80" y="223"/>
                    </a:lnTo>
                    <a:lnTo>
                      <a:pt x="82" y="224"/>
                    </a:lnTo>
                    <a:lnTo>
                      <a:pt x="84" y="226"/>
                    </a:lnTo>
                    <a:lnTo>
                      <a:pt x="86" y="227"/>
                    </a:lnTo>
                    <a:lnTo>
                      <a:pt x="89" y="228"/>
                    </a:lnTo>
                    <a:lnTo>
                      <a:pt x="91" y="229"/>
                    </a:lnTo>
                    <a:lnTo>
                      <a:pt x="93" y="230"/>
                    </a:lnTo>
                    <a:lnTo>
                      <a:pt x="95" y="231"/>
                    </a:lnTo>
                    <a:lnTo>
                      <a:pt x="98" y="232"/>
                    </a:lnTo>
                    <a:lnTo>
                      <a:pt x="100" y="233"/>
                    </a:lnTo>
                    <a:lnTo>
                      <a:pt x="102" y="234"/>
                    </a:lnTo>
                    <a:lnTo>
                      <a:pt x="104" y="235"/>
                    </a:lnTo>
                    <a:lnTo>
                      <a:pt x="107" y="236"/>
                    </a:lnTo>
                    <a:lnTo>
                      <a:pt x="109" y="236"/>
                    </a:lnTo>
                    <a:lnTo>
                      <a:pt x="111" y="237"/>
                    </a:lnTo>
                    <a:lnTo>
                      <a:pt x="113" y="238"/>
                    </a:lnTo>
                    <a:lnTo>
                      <a:pt x="116" y="239"/>
                    </a:lnTo>
                    <a:lnTo>
                      <a:pt x="118" y="239"/>
                    </a:lnTo>
                    <a:lnTo>
                      <a:pt x="120" y="240"/>
                    </a:lnTo>
                    <a:lnTo>
                      <a:pt x="122" y="241"/>
                    </a:lnTo>
                    <a:lnTo>
                      <a:pt x="125" y="241"/>
                    </a:lnTo>
                    <a:lnTo>
                      <a:pt x="127" y="242"/>
                    </a:lnTo>
                    <a:lnTo>
                      <a:pt x="129" y="243"/>
                    </a:lnTo>
                    <a:lnTo>
                      <a:pt x="131" y="243"/>
                    </a:lnTo>
                    <a:lnTo>
                      <a:pt x="134" y="244"/>
                    </a:lnTo>
                    <a:lnTo>
                      <a:pt x="136" y="244"/>
                    </a:lnTo>
                    <a:lnTo>
                      <a:pt x="138" y="245"/>
                    </a:lnTo>
                    <a:lnTo>
                      <a:pt x="140" y="245"/>
                    </a:lnTo>
                    <a:lnTo>
                      <a:pt x="143" y="246"/>
                    </a:lnTo>
                    <a:lnTo>
                      <a:pt x="145" y="246"/>
                    </a:lnTo>
                    <a:lnTo>
                      <a:pt x="147" y="247"/>
                    </a:lnTo>
                    <a:lnTo>
                      <a:pt x="149" y="247"/>
                    </a:lnTo>
                    <a:lnTo>
                      <a:pt x="152" y="248"/>
                    </a:lnTo>
                    <a:lnTo>
                      <a:pt x="154" y="248"/>
                    </a:lnTo>
                    <a:lnTo>
                      <a:pt x="156" y="249"/>
                    </a:lnTo>
                    <a:lnTo>
                      <a:pt x="158" y="249"/>
                    </a:lnTo>
                    <a:lnTo>
                      <a:pt x="161" y="250"/>
                    </a:lnTo>
                    <a:lnTo>
                      <a:pt x="163" y="250"/>
                    </a:lnTo>
                    <a:lnTo>
                      <a:pt x="165" y="250"/>
                    </a:lnTo>
                    <a:lnTo>
                      <a:pt x="167" y="251"/>
                    </a:lnTo>
                    <a:lnTo>
                      <a:pt x="170" y="251"/>
                    </a:lnTo>
                    <a:lnTo>
                      <a:pt x="172" y="252"/>
                    </a:lnTo>
                    <a:lnTo>
                      <a:pt x="174" y="252"/>
                    </a:lnTo>
                    <a:lnTo>
                      <a:pt x="176" y="252"/>
                    </a:lnTo>
                    <a:lnTo>
                      <a:pt x="179" y="253"/>
                    </a:lnTo>
                    <a:lnTo>
                      <a:pt x="181" y="253"/>
                    </a:lnTo>
                    <a:lnTo>
                      <a:pt x="183" y="253"/>
                    </a:lnTo>
                    <a:lnTo>
                      <a:pt x="185" y="254"/>
                    </a:lnTo>
                    <a:lnTo>
                      <a:pt x="188" y="254"/>
                    </a:lnTo>
                    <a:lnTo>
                      <a:pt x="190" y="254"/>
                    </a:lnTo>
                    <a:lnTo>
                      <a:pt x="192" y="255"/>
                    </a:lnTo>
                    <a:lnTo>
                      <a:pt x="194" y="255"/>
                    </a:lnTo>
                    <a:lnTo>
                      <a:pt x="197" y="255"/>
                    </a:lnTo>
                    <a:lnTo>
                      <a:pt x="199" y="255"/>
                    </a:lnTo>
                    <a:lnTo>
                      <a:pt x="201" y="256"/>
                    </a:lnTo>
                    <a:lnTo>
                      <a:pt x="203" y="256"/>
                    </a:lnTo>
                    <a:lnTo>
                      <a:pt x="206" y="256"/>
                    </a:lnTo>
                    <a:lnTo>
                      <a:pt x="208" y="256"/>
                    </a:lnTo>
                    <a:lnTo>
                      <a:pt x="210" y="257"/>
                    </a:lnTo>
                    <a:lnTo>
                      <a:pt x="212" y="257"/>
                    </a:lnTo>
                    <a:lnTo>
                      <a:pt x="215" y="257"/>
                    </a:lnTo>
                    <a:lnTo>
                      <a:pt x="217" y="257"/>
                    </a:lnTo>
                    <a:lnTo>
                      <a:pt x="219" y="258"/>
                    </a:lnTo>
                    <a:lnTo>
                      <a:pt x="221" y="258"/>
                    </a:lnTo>
                    <a:lnTo>
                      <a:pt x="224" y="258"/>
                    </a:lnTo>
                    <a:lnTo>
                      <a:pt x="226" y="258"/>
                    </a:lnTo>
                    <a:lnTo>
                      <a:pt x="228" y="259"/>
                    </a:lnTo>
                    <a:lnTo>
                      <a:pt x="230" y="259"/>
                    </a:lnTo>
                    <a:lnTo>
                      <a:pt x="233" y="259"/>
                    </a:lnTo>
                    <a:lnTo>
                      <a:pt x="235" y="259"/>
                    </a:lnTo>
                    <a:lnTo>
                      <a:pt x="237" y="259"/>
                    </a:lnTo>
                    <a:lnTo>
                      <a:pt x="239" y="260"/>
                    </a:lnTo>
                    <a:lnTo>
                      <a:pt x="242" y="260"/>
                    </a:lnTo>
                    <a:lnTo>
                      <a:pt x="244" y="260"/>
                    </a:lnTo>
                    <a:lnTo>
                      <a:pt x="246" y="260"/>
                    </a:lnTo>
                    <a:lnTo>
                      <a:pt x="248" y="260"/>
                    </a:lnTo>
                    <a:lnTo>
                      <a:pt x="251" y="261"/>
                    </a:lnTo>
                    <a:lnTo>
                      <a:pt x="253" y="261"/>
                    </a:lnTo>
                    <a:lnTo>
                      <a:pt x="255" y="261"/>
                    </a:lnTo>
                    <a:lnTo>
                      <a:pt x="257" y="261"/>
                    </a:lnTo>
                    <a:lnTo>
                      <a:pt x="260" y="261"/>
                    </a:lnTo>
                    <a:lnTo>
                      <a:pt x="262" y="262"/>
                    </a:lnTo>
                    <a:lnTo>
                      <a:pt x="264" y="262"/>
                    </a:lnTo>
                    <a:lnTo>
                      <a:pt x="266" y="262"/>
                    </a:lnTo>
                    <a:lnTo>
                      <a:pt x="269" y="262"/>
                    </a:lnTo>
                    <a:lnTo>
                      <a:pt x="271" y="262"/>
                    </a:lnTo>
                    <a:lnTo>
                      <a:pt x="273" y="262"/>
                    </a:lnTo>
                    <a:lnTo>
                      <a:pt x="275" y="263"/>
                    </a:lnTo>
                    <a:lnTo>
                      <a:pt x="278" y="263"/>
                    </a:lnTo>
                    <a:lnTo>
                      <a:pt x="280" y="263"/>
                    </a:lnTo>
                    <a:lnTo>
                      <a:pt x="282" y="263"/>
                    </a:lnTo>
                    <a:lnTo>
                      <a:pt x="284" y="263"/>
                    </a:lnTo>
                    <a:lnTo>
                      <a:pt x="287" y="263"/>
                    </a:lnTo>
                    <a:lnTo>
                      <a:pt x="289" y="263"/>
                    </a:lnTo>
                    <a:lnTo>
                      <a:pt x="291" y="264"/>
                    </a:lnTo>
                    <a:lnTo>
                      <a:pt x="293" y="264"/>
                    </a:lnTo>
                    <a:lnTo>
                      <a:pt x="296" y="264"/>
                    </a:lnTo>
                    <a:lnTo>
                      <a:pt x="298" y="264"/>
                    </a:lnTo>
                    <a:lnTo>
                      <a:pt x="300" y="264"/>
                    </a:lnTo>
                    <a:lnTo>
                      <a:pt x="302" y="264"/>
                    </a:lnTo>
                    <a:lnTo>
                      <a:pt x="305" y="264"/>
                    </a:lnTo>
                    <a:lnTo>
                      <a:pt x="307" y="264"/>
                    </a:lnTo>
                    <a:lnTo>
                      <a:pt x="309" y="265"/>
                    </a:lnTo>
                    <a:lnTo>
                      <a:pt x="311" y="265"/>
                    </a:lnTo>
                    <a:lnTo>
                      <a:pt x="314" y="265"/>
                    </a:lnTo>
                    <a:lnTo>
                      <a:pt x="316" y="265"/>
                    </a:lnTo>
                    <a:lnTo>
                      <a:pt x="318" y="265"/>
                    </a:lnTo>
                    <a:lnTo>
                      <a:pt x="320" y="265"/>
                    </a:lnTo>
                    <a:lnTo>
                      <a:pt x="323" y="265"/>
                    </a:lnTo>
                    <a:lnTo>
                      <a:pt x="325" y="265"/>
                    </a:lnTo>
                    <a:lnTo>
                      <a:pt x="327" y="266"/>
                    </a:lnTo>
                    <a:lnTo>
                      <a:pt x="329" y="266"/>
                    </a:lnTo>
                    <a:lnTo>
                      <a:pt x="332" y="266"/>
                    </a:lnTo>
                    <a:lnTo>
                      <a:pt x="334" y="266"/>
                    </a:lnTo>
                    <a:lnTo>
                      <a:pt x="336" y="266"/>
                    </a:lnTo>
                    <a:lnTo>
                      <a:pt x="338" y="266"/>
                    </a:lnTo>
                    <a:lnTo>
                      <a:pt x="341" y="266"/>
                    </a:lnTo>
                    <a:lnTo>
                      <a:pt x="343" y="266"/>
                    </a:lnTo>
                    <a:lnTo>
                      <a:pt x="345" y="266"/>
                    </a:lnTo>
                    <a:lnTo>
                      <a:pt x="347" y="267"/>
                    </a:lnTo>
                    <a:lnTo>
                      <a:pt x="350" y="267"/>
                    </a:lnTo>
                    <a:lnTo>
                      <a:pt x="352" y="267"/>
                    </a:lnTo>
                    <a:lnTo>
                      <a:pt x="354" y="267"/>
                    </a:lnTo>
                    <a:lnTo>
                      <a:pt x="356" y="267"/>
                    </a:lnTo>
                    <a:lnTo>
                      <a:pt x="359" y="267"/>
                    </a:lnTo>
                    <a:lnTo>
                      <a:pt x="361" y="267"/>
                    </a:lnTo>
                    <a:lnTo>
                      <a:pt x="363" y="267"/>
                    </a:lnTo>
                    <a:lnTo>
                      <a:pt x="365" y="267"/>
                    </a:lnTo>
                    <a:lnTo>
                      <a:pt x="368" y="267"/>
                    </a:lnTo>
                    <a:lnTo>
                      <a:pt x="370" y="267"/>
                    </a:lnTo>
                    <a:lnTo>
                      <a:pt x="372" y="268"/>
                    </a:lnTo>
                    <a:lnTo>
                      <a:pt x="374" y="268"/>
                    </a:lnTo>
                    <a:lnTo>
                      <a:pt x="377" y="268"/>
                    </a:lnTo>
                    <a:lnTo>
                      <a:pt x="379" y="268"/>
                    </a:lnTo>
                    <a:lnTo>
                      <a:pt x="381" y="268"/>
                    </a:lnTo>
                    <a:lnTo>
                      <a:pt x="383" y="268"/>
                    </a:lnTo>
                    <a:lnTo>
                      <a:pt x="386" y="268"/>
                    </a:lnTo>
                    <a:lnTo>
                      <a:pt x="388" y="268"/>
                    </a:lnTo>
                    <a:lnTo>
                      <a:pt x="390" y="268"/>
                    </a:lnTo>
                    <a:lnTo>
                      <a:pt x="392" y="268"/>
                    </a:lnTo>
                    <a:lnTo>
                      <a:pt x="395" y="268"/>
                    </a:lnTo>
                    <a:lnTo>
                      <a:pt x="397" y="268"/>
                    </a:lnTo>
                    <a:lnTo>
                      <a:pt x="399" y="269"/>
                    </a:lnTo>
                    <a:lnTo>
                      <a:pt x="401" y="269"/>
                    </a:lnTo>
                    <a:lnTo>
                      <a:pt x="404" y="269"/>
                    </a:lnTo>
                    <a:lnTo>
                      <a:pt x="406" y="269"/>
                    </a:lnTo>
                    <a:lnTo>
                      <a:pt x="408" y="269"/>
                    </a:lnTo>
                    <a:lnTo>
                      <a:pt x="410" y="269"/>
                    </a:lnTo>
                    <a:lnTo>
                      <a:pt x="413" y="269"/>
                    </a:lnTo>
                    <a:lnTo>
                      <a:pt x="415" y="269"/>
                    </a:lnTo>
                    <a:lnTo>
                      <a:pt x="417" y="269"/>
                    </a:lnTo>
                    <a:lnTo>
                      <a:pt x="419" y="269"/>
                    </a:lnTo>
                    <a:lnTo>
                      <a:pt x="422" y="269"/>
                    </a:lnTo>
                    <a:lnTo>
                      <a:pt x="424" y="269"/>
                    </a:lnTo>
                    <a:lnTo>
                      <a:pt x="426" y="269"/>
                    </a:lnTo>
                    <a:lnTo>
                      <a:pt x="428" y="269"/>
                    </a:lnTo>
                    <a:lnTo>
                      <a:pt x="431" y="270"/>
                    </a:lnTo>
                    <a:lnTo>
                      <a:pt x="433" y="270"/>
                    </a:lnTo>
                    <a:lnTo>
                      <a:pt x="435" y="270"/>
                    </a:lnTo>
                    <a:lnTo>
                      <a:pt x="437" y="270"/>
                    </a:lnTo>
                    <a:lnTo>
                      <a:pt x="440" y="270"/>
                    </a:lnTo>
                    <a:lnTo>
                      <a:pt x="442" y="270"/>
                    </a:lnTo>
                    <a:lnTo>
                      <a:pt x="444" y="270"/>
                    </a:lnTo>
                    <a:lnTo>
                      <a:pt x="446" y="270"/>
                    </a:lnTo>
                    <a:lnTo>
                      <a:pt x="449" y="270"/>
                    </a:lnTo>
                    <a:lnTo>
                      <a:pt x="451" y="270"/>
                    </a:lnTo>
                    <a:lnTo>
                      <a:pt x="453" y="270"/>
                    </a:lnTo>
                    <a:lnTo>
                      <a:pt x="455" y="270"/>
                    </a:lnTo>
                    <a:lnTo>
                      <a:pt x="458" y="270"/>
                    </a:lnTo>
                    <a:lnTo>
                      <a:pt x="460" y="270"/>
                    </a:lnTo>
                    <a:lnTo>
                      <a:pt x="462" y="270"/>
                    </a:lnTo>
                    <a:lnTo>
                      <a:pt x="464" y="270"/>
                    </a:lnTo>
                    <a:lnTo>
                      <a:pt x="467" y="271"/>
                    </a:lnTo>
                    <a:lnTo>
                      <a:pt x="469" y="271"/>
                    </a:lnTo>
                    <a:lnTo>
                      <a:pt x="471" y="271"/>
                    </a:lnTo>
                    <a:lnTo>
                      <a:pt x="473" y="271"/>
                    </a:lnTo>
                    <a:lnTo>
                      <a:pt x="476" y="271"/>
                    </a:lnTo>
                    <a:lnTo>
                      <a:pt x="478" y="271"/>
                    </a:lnTo>
                    <a:lnTo>
                      <a:pt x="480" y="271"/>
                    </a:lnTo>
                    <a:lnTo>
                      <a:pt x="482" y="271"/>
                    </a:lnTo>
                    <a:lnTo>
                      <a:pt x="485" y="271"/>
                    </a:lnTo>
                    <a:lnTo>
                      <a:pt x="487" y="271"/>
                    </a:lnTo>
                    <a:lnTo>
                      <a:pt x="489" y="271"/>
                    </a:lnTo>
                    <a:lnTo>
                      <a:pt x="491" y="271"/>
                    </a:lnTo>
                    <a:lnTo>
                      <a:pt x="494" y="271"/>
                    </a:lnTo>
                    <a:lnTo>
                      <a:pt x="496" y="271"/>
                    </a:lnTo>
                    <a:lnTo>
                      <a:pt x="498" y="271"/>
                    </a:lnTo>
                    <a:lnTo>
                      <a:pt x="500" y="271"/>
                    </a:lnTo>
                    <a:lnTo>
                      <a:pt x="503" y="271"/>
                    </a:lnTo>
                    <a:lnTo>
                      <a:pt x="505" y="271"/>
                    </a:lnTo>
                    <a:lnTo>
                      <a:pt x="507" y="271"/>
                    </a:lnTo>
                    <a:lnTo>
                      <a:pt x="509" y="272"/>
                    </a:lnTo>
                    <a:lnTo>
                      <a:pt x="512" y="272"/>
                    </a:lnTo>
                    <a:lnTo>
                      <a:pt x="514" y="272"/>
                    </a:lnTo>
                    <a:lnTo>
                      <a:pt x="516" y="272"/>
                    </a:lnTo>
                    <a:lnTo>
                      <a:pt x="518" y="272"/>
                    </a:lnTo>
                    <a:lnTo>
                      <a:pt x="521" y="272"/>
                    </a:lnTo>
                    <a:lnTo>
                      <a:pt x="523" y="272"/>
                    </a:lnTo>
                    <a:lnTo>
                      <a:pt x="525" y="272"/>
                    </a:lnTo>
                    <a:lnTo>
                      <a:pt x="527" y="272"/>
                    </a:lnTo>
                    <a:lnTo>
                      <a:pt x="530" y="272"/>
                    </a:lnTo>
                    <a:lnTo>
                      <a:pt x="532" y="272"/>
                    </a:lnTo>
                    <a:lnTo>
                      <a:pt x="534" y="272"/>
                    </a:lnTo>
                    <a:lnTo>
                      <a:pt x="536" y="272"/>
                    </a:lnTo>
                    <a:lnTo>
                      <a:pt x="539" y="272"/>
                    </a:lnTo>
                    <a:lnTo>
                      <a:pt x="541" y="272"/>
                    </a:lnTo>
                    <a:lnTo>
                      <a:pt x="543" y="272"/>
                    </a:lnTo>
                    <a:lnTo>
                      <a:pt x="545" y="272"/>
                    </a:lnTo>
                    <a:lnTo>
                      <a:pt x="548" y="272"/>
                    </a:lnTo>
                    <a:lnTo>
                      <a:pt x="550" y="272"/>
                    </a:lnTo>
                    <a:lnTo>
                      <a:pt x="552" y="272"/>
                    </a:lnTo>
                    <a:lnTo>
                      <a:pt x="554" y="272"/>
                    </a:lnTo>
                    <a:lnTo>
                      <a:pt x="557" y="272"/>
                    </a:lnTo>
                    <a:lnTo>
                      <a:pt x="559" y="273"/>
                    </a:lnTo>
                    <a:lnTo>
                      <a:pt x="561" y="273"/>
                    </a:lnTo>
                    <a:lnTo>
                      <a:pt x="563" y="273"/>
                    </a:lnTo>
                    <a:lnTo>
                      <a:pt x="566" y="273"/>
                    </a:lnTo>
                    <a:lnTo>
                      <a:pt x="568" y="273"/>
                    </a:lnTo>
                    <a:lnTo>
                      <a:pt x="570" y="273"/>
                    </a:lnTo>
                    <a:lnTo>
                      <a:pt x="572" y="273"/>
                    </a:lnTo>
                    <a:lnTo>
                      <a:pt x="575" y="273"/>
                    </a:lnTo>
                    <a:lnTo>
                      <a:pt x="577" y="273"/>
                    </a:lnTo>
                    <a:lnTo>
                      <a:pt x="579" y="273"/>
                    </a:lnTo>
                    <a:lnTo>
                      <a:pt x="581" y="273"/>
                    </a:lnTo>
                    <a:lnTo>
                      <a:pt x="584" y="273"/>
                    </a:lnTo>
                    <a:lnTo>
                      <a:pt x="586" y="273"/>
                    </a:lnTo>
                    <a:lnTo>
                      <a:pt x="588" y="273"/>
                    </a:lnTo>
                    <a:lnTo>
                      <a:pt x="590" y="273"/>
                    </a:lnTo>
                    <a:lnTo>
                      <a:pt x="593" y="273"/>
                    </a:lnTo>
                    <a:lnTo>
                      <a:pt x="595" y="273"/>
                    </a:lnTo>
                    <a:lnTo>
                      <a:pt x="597" y="273"/>
                    </a:lnTo>
                    <a:lnTo>
                      <a:pt x="599" y="273"/>
                    </a:lnTo>
                    <a:lnTo>
                      <a:pt x="602" y="273"/>
                    </a:lnTo>
                    <a:lnTo>
                      <a:pt x="604" y="273"/>
                    </a:lnTo>
                    <a:lnTo>
                      <a:pt x="606" y="273"/>
                    </a:lnTo>
                    <a:lnTo>
                      <a:pt x="608" y="273"/>
                    </a:lnTo>
                    <a:lnTo>
                      <a:pt x="611" y="273"/>
                    </a:lnTo>
                    <a:lnTo>
                      <a:pt x="613" y="273"/>
                    </a:lnTo>
                    <a:lnTo>
                      <a:pt x="615" y="273"/>
                    </a:lnTo>
                    <a:lnTo>
                      <a:pt x="617" y="273"/>
                    </a:lnTo>
                    <a:lnTo>
                      <a:pt x="620" y="274"/>
                    </a:lnTo>
                    <a:lnTo>
                      <a:pt x="622" y="274"/>
                    </a:lnTo>
                    <a:lnTo>
                      <a:pt x="624" y="274"/>
                    </a:lnTo>
                    <a:lnTo>
                      <a:pt x="626" y="274"/>
                    </a:lnTo>
                    <a:lnTo>
                      <a:pt x="629" y="274"/>
                    </a:lnTo>
                    <a:lnTo>
                      <a:pt x="631" y="274"/>
                    </a:lnTo>
                    <a:lnTo>
                      <a:pt x="633" y="274"/>
                    </a:lnTo>
                    <a:lnTo>
                      <a:pt x="635" y="274"/>
                    </a:lnTo>
                    <a:lnTo>
                      <a:pt x="638" y="274"/>
                    </a:lnTo>
                    <a:lnTo>
                      <a:pt x="640" y="274"/>
                    </a:lnTo>
                    <a:lnTo>
                      <a:pt x="642" y="274"/>
                    </a:lnTo>
                    <a:lnTo>
                      <a:pt x="644" y="274"/>
                    </a:lnTo>
                    <a:lnTo>
                      <a:pt x="647" y="274"/>
                    </a:lnTo>
                    <a:lnTo>
                      <a:pt x="649" y="274"/>
                    </a:lnTo>
                    <a:lnTo>
                      <a:pt x="651" y="274"/>
                    </a:lnTo>
                    <a:lnTo>
                      <a:pt x="653" y="274"/>
                    </a:lnTo>
                    <a:lnTo>
                      <a:pt x="656" y="274"/>
                    </a:lnTo>
                    <a:lnTo>
                      <a:pt x="658" y="274"/>
                    </a:lnTo>
                    <a:lnTo>
                      <a:pt x="659" y="274"/>
                    </a:lnTo>
                  </a:path>
                </a:pathLst>
              </a:custGeom>
              <a:noFill/>
              <a:ln w="25400">
                <a:solidFill>
                  <a:srgbClr val="00B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18" name="Freeform 119">
                <a:extLst>
                  <a:ext uri="{FF2B5EF4-FFF2-40B4-BE49-F238E27FC236}">
                    <a16:creationId xmlns:a16="http://schemas.microsoft.com/office/drawing/2014/main" id="{0ABDC287-F128-466D-A8BB-99EDDFFA25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8144" y="3520024"/>
                <a:ext cx="7692" cy="226513"/>
              </a:xfrm>
              <a:custGeom>
                <a:avLst/>
                <a:gdLst>
                  <a:gd name="T0" fmla="*/ 3 w 3"/>
                  <a:gd name="T1" fmla="*/ 46 h 46"/>
                  <a:gd name="T2" fmla="*/ 2 w 3"/>
                  <a:gd name="T3" fmla="*/ 39 h 46"/>
                  <a:gd name="T4" fmla="*/ 2 w 3"/>
                  <a:gd name="T5" fmla="*/ 32 h 46"/>
                  <a:gd name="T6" fmla="*/ 1 w 3"/>
                  <a:gd name="T7" fmla="*/ 24 h 46"/>
                  <a:gd name="T8" fmla="*/ 1 w 3"/>
                  <a:gd name="T9" fmla="*/ 17 h 46"/>
                  <a:gd name="T10" fmla="*/ 0 w 3"/>
                  <a:gd name="T11" fmla="*/ 8 h 46"/>
                  <a:gd name="T12" fmla="*/ 0 w 3"/>
                  <a:gd name="T1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6">
                    <a:moveTo>
                      <a:pt x="3" y="46"/>
                    </a:moveTo>
                    <a:lnTo>
                      <a:pt x="2" y="39"/>
                    </a:lnTo>
                    <a:lnTo>
                      <a:pt x="2" y="32"/>
                    </a:lnTo>
                    <a:lnTo>
                      <a:pt x="1" y="24"/>
                    </a:lnTo>
                    <a:lnTo>
                      <a:pt x="1" y="17"/>
                    </a:ln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25400">
                <a:solidFill>
                  <a:srgbClr val="00B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</p:grpSp>
      <p:sp>
        <p:nvSpPr>
          <p:cNvPr id="320" name="Oval 319">
            <a:extLst>
              <a:ext uri="{FF2B5EF4-FFF2-40B4-BE49-F238E27FC236}">
                <a16:creationId xmlns:a16="http://schemas.microsoft.com/office/drawing/2014/main" id="{253C8EDF-A58B-480E-819B-48180C5CD723}"/>
              </a:ext>
            </a:extLst>
          </p:cNvPr>
          <p:cNvSpPr/>
          <p:nvPr/>
        </p:nvSpPr>
        <p:spPr>
          <a:xfrm>
            <a:off x="6092489" y="2705428"/>
            <a:ext cx="166181" cy="1364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321" name="Object 320">
            <a:extLst>
              <a:ext uri="{FF2B5EF4-FFF2-40B4-BE49-F238E27FC236}">
                <a16:creationId xmlns:a16="http://schemas.microsoft.com/office/drawing/2014/main" id="{4E85441A-445B-474F-8600-922A9BD589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256080"/>
              </p:ext>
            </p:extLst>
          </p:nvPr>
        </p:nvGraphicFramePr>
        <p:xfrm>
          <a:off x="5798431" y="2228109"/>
          <a:ext cx="864085" cy="466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469800" imgH="253800" progId="Equation.DSMT4">
                  <p:embed/>
                </p:oleObj>
              </mc:Choice>
              <mc:Fallback>
                <p:oleObj name="Equation" r:id="rId19" imgW="469800" imgH="253800" progId="Equation.DSMT4">
                  <p:embed/>
                  <p:pic>
                    <p:nvPicPr>
                      <p:cNvPr id="321" name="Object 320">
                        <a:extLst>
                          <a:ext uri="{FF2B5EF4-FFF2-40B4-BE49-F238E27FC236}">
                            <a16:creationId xmlns:a16="http://schemas.microsoft.com/office/drawing/2014/main" id="{4E85441A-445B-474F-8600-922A9BD589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8431" y="2228109"/>
                        <a:ext cx="864085" cy="466089"/>
                      </a:xfrm>
                      <a:prstGeom prst="rect">
                        <a:avLst/>
                      </a:prstGeom>
                      <a:solidFill>
                        <a:schemeClr val="bg1">
                          <a:alpha val="89018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2" name="Oval 321">
            <a:extLst>
              <a:ext uri="{FF2B5EF4-FFF2-40B4-BE49-F238E27FC236}">
                <a16:creationId xmlns:a16="http://schemas.microsoft.com/office/drawing/2014/main" id="{9EFE4216-3FC1-4245-9C7B-E510C6E699F5}"/>
              </a:ext>
            </a:extLst>
          </p:cNvPr>
          <p:cNvSpPr/>
          <p:nvPr/>
        </p:nvSpPr>
        <p:spPr>
          <a:xfrm>
            <a:off x="6086797" y="3922126"/>
            <a:ext cx="166181" cy="1364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323" name="Object 322">
            <a:extLst>
              <a:ext uri="{FF2B5EF4-FFF2-40B4-BE49-F238E27FC236}">
                <a16:creationId xmlns:a16="http://schemas.microsoft.com/office/drawing/2014/main" id="{C86CD053-2859-44D8-91E9-AC8785613B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3477622"/>
              </p:ext>
            </p:extLst>
          </p:nvPr>
        </p:nvGraphicFramePr>
        <p:xfrm>
          <a:off x="5714378" y="4132989"/>
          <a:ext cx="864085" cy="466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469800" imgH="253800" progId="Equation.DSMT4">
                  <p:embed/>
                </p:oleObj>
              </mc:Choice>
              <mc:Fallback>
                <p:oleObj name="Equation" r:id="rId21" imgW="469800" imgH="253800" progId="Equation.DSMT4">
                  <p:embed/>
                  <p:pic>
                    <p:nvPicPr>
                      <p:cNvPr id="323" name="Object 322">
                        <a:extLst>
                          <a:ext uri="{FF2B5EF4-FFF2-40B4-BE49-F238E27FC236}">
                            <a16:creationId xmlns:a16="http://schemas.microsoft.com/office/drawing/2014/main" id="{C86CD053-2859-44D8-91E9-AC8785613B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378" y="4132989"/>
                        <a:ext cx="864085" cy="466089"/>
                      </a:xfrm>
                      <a:prstGeom prst="rect">
                        <a:avLst/>
                      </a:prstGeom>
                      <a:solidFill>
                        <a:schemeClr val="bg1">
                          <a:alpha val="89018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4" name="Object 323">
            <a:extLst>
              <a:ext uri="{FF2B5EF4-FFF2-40B4-BE49-F238E27FC236}">
                <a16:creationId xmlns:a16="http://schemas.microsoft.com/office/drawing/2014/main" id="{9708E9ED-3D10-4CD6-A5F5-76FDCE34CF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3335871"/>
              </p:ext>
            </p:extLst>
          </p:nvPr>
        </p:nvGraphicFramePr>
        <p:xfrm>
          <a:off x="4458009" y="5728711"/>
          <a:ext cx="29495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231560" imgH="203040" progId="Equation.DSMT4">
                  <p:embed/>
                </p:oleObj>
              </mc:Choice>
              <mc:Fallback>
                <p:oleObj name="Equation" r:id="rId23" imgW="1231560" imgH="203040" progId="Equation.DSMT4">
                  <p:embed/>
                  <p:pic>
                    <p:nvPicPr>
                      <p:cNvPr id="324" name="Object 323">
                        <a:extLst>
                          <a:ext uri="{FF2B5EF4-FFF2-40B4-BE49-F238E27FC236}">
                            <a16:creationId xmlns:a16="http://schemas.microsoft.com/office/drawing/2014/main" id="{9708E9ED-3D10-4CD6-A5F5-76FDCE34CF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8009" y="5728711"/>
                        <a:ext cx="2949575" cy="485775"/>
                      </a:xfrm>
                      <a:prstGeom prst="rect">
                        <a:avLst/>
                      </a:prstGeom>
                      <a:solidFill>
                        <a:schemeClr val="bg1">
                          <a:alpha val="89018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5" name="Object 324">
            <a:extLst>
              <a:ext uri="{FF2B5EF4-FFF2-40B4-BE49-F238E27FC236}">
                <a16:creationId xmlns:a16="http://schemas.microsoft.com/office/drawing/2014/main" id="{1F1DE457-EA7A-454F-8761-AC91C4677C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8833841"/>
              </p:ext>
            </p:extLst>
          </p:nvPr>
        </p:nvGraphicFramePr>
        <p:xfrm>
          <a:off x="4638675" y="6232525"/>
          <a:ext cx="2674938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117440" imgH="228600" progId="Equation.DSMT4">
                  <p:embed/>
                </p:oleObj>
              </mc:Choice>
              <mc:Fallback>
                <p:oleObj name="Equation" r:id="rId25" imgW="1117440" imgH="228600" progId="Equation.DSMT4">
                  <p:embed/>
                  <p:pic>
                    <p:nvPicPr>
                      <p:cNvPr id="325" name="Object 324">
                        <a:extLst>
                          <a:ext uri="{FF2B5EF4-FFF2-40B4-BE49-F238E27FC236}">
                            <a16:creationId xmlns:a16="http://schemas.microsoft.com/office/drawing/2014/main" id="{1F1DE457-EA7A-454F-8761-AC91C4677C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8675" y="6232525"/>
                        <a:ext cx="2674938" cy="5461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89018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31181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6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 animBg="1"/>
      <p:bldP spid="220" grpId="0" animBg="1"/>
      <p:bldP spid="234" grpId="0" animBg="1"/>
      <p:bldP spid="235" grpId="0" animBg="1"/>
      <p:bldP spid="236" grpId="0" animBg="1"/>
      <p:bldP spid="237" grpId="0" animBg="1"/>
      <p:bldP spid="320" grpId="0" animBg="1"/>
      <p:bldP spid="3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72C52-9C4F-4233-8102-30286A29E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960" y="274638"/>
            <a:ext cx="10251440" cy="507682"/>
          </a:xfrm>
        </p:spPr>
        <p:txBody>
          <a:bodyPr>
            <a:normAutofit fontScale="90000"/>
          </a:bodyPr>
          <a:lstStyle/>
          <a:p>
            <a:r>
              <a:rPr lang="en-US" dirty="0"/>
              <a:t>Combining Reciprocals and other transformations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F9DB9-A8DF-4001-853C-F860CA1F79C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14960" y="919480"/>
            <a:ext cx="11216640" cy="868680"/>
          </a:xfrm>
        </p:spPr>
        <p:txBody>
          <a:bodyPr/>
          <a:lstStyle/>
          <a:p>
            <a:r>
              <a:rPr lang="en-US" dirty="0"/>
              <a:t>When combining the reciprocal of a function with other transformations, it is best to write out each transformation in steps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7704C34-8398-46C7-B2FE-51333FCDBD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0758620"/>
              </p:ext>
            </p:extLst>
          </p:nvPr>
        </p:nvGraphicFramePr>
        <p:xfrm>
          <a:off x="772160" y="1911047"/>
          <a:ext cx="3891280" cy="867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93680" imgH="444240" progId="Equation.DSMT4">
                  <p:embed/>
                </p:oleObj>
              </mc:Choice>
              <mc:Fallback>
                <p:oleObj name="Equation" r:id="rId4" imgW="1993680" imgH="4442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37704C34-8398-46C7-B2FE-51333FCDBD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2160" y="1911047"/>
                        <a:ext cx="3891280" cy="8674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1D2B0CF-DEB8-42BC-8AFD-2A768DD1E5E4}"/>
              </a:ext>
            </a:extLst>
          </p:cNvPr>
          <p:cNvSpPr txBox="1"/>
          <p:nvPr/>
        </p:nvSpPr>
        <p:spPr>
          <a:xfrm>
            <a:off x="218309" y="2778529"/>
            <a:ext cx="5542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Start with the reciprocal of the function: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2600513-E08B-4AC9-A3F3-9DEE5CD79C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5407785"/>
              </p:ext>
            </p:extLst>
          </p:nvPr>
        </p:nvGraphicFramePr>
        <p:xfrm>
          <a:off x="5031107" y="2562225"/>
          <a:ext cx="280035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34960" imgH="444240" progId="Equation.DSMT4">
                  <p:embed/>
                </p:oleObj>
              </mc:Choice>
              <mc:Fallback>
                <p:oleObj name="Equation" r:id="rId6" imgW="1434960" imgH="4442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82600513-E08B-4AC9-A3F3-9DEE5CD79C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31107" y="2562225"/>
                        <a:ext cx="2800350" cy="866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70255AE-0AE1-46FD-AFCA-1C3CFD308BA0}"/>
              </a:ext>
            </a:extLst>
          </p:cNvPr>
          <p:cNvSpPr txBox="1"/>
          <p:nvPr/>
        </p:nvSpPr>
        <p:spPr>
          <a:xfrm>
            <a:off x="218309" y="3460638"/>
            <a:ext cx="4678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Since the equation is not factored, start with the translations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CBC9D33-3B71-446E-9BD8-7F048EC5DF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903121"/>
              </p:ext>
            </p:extLst>
          </p:nvPr>
        </p:nvGraphicFramePr>
        <p:xfrm>
          <a:off x="4943475" y="3673475"/>
          <a:ext cx="230505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80800" imgH="444240" progId="Equation.DSMT4">
                  <p:embed/>
                </p:oleObj>
              </mc:Choice>
              <mc:Fallback>
                <p:oleObj name="Equation" r:id="rId8" imgW="1180800" imgH="4442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BCBC9D33-3B71-446E-9BD8-7F048EC5DF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43475" y="3673475"/>
                        <a:ext cx="2305050" cy="866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90259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5990C-4D2D-44C2-AAD2-8BB665572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7480" y="274638"/>
            <a:ext cx="8075240" cy="562074"/>
          </a:xfrm>
        </p:spPr>
        <p:txBody>
          <a:bodyPr>
            <a:normAutofit fontScale="90000"/>
          </a:bodyPr>
          <a:lstStyle/>
          <a:p>
            <a:r>
              <a:rPr lang="en-CA" dirty="0"/>
              <a:t>Transformation with Reciprocal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542952-EEBD-4D87-AC9D-EA7B5F2F01B7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775520" y="836712"/>
                <a:ext cx="8568952" cy="5637240"/>
              </a:xfrm>
            </p:spPr>
            <p:txBody>
              <a:bodyPr/>
              <a:lstStyle/>
              <a:p>
                <a:r>
                  <a:rPr lang="en-CA" dirty="0"/>
                  <a:t>When a function is reciprocated, the x-coordinate stays the same but the y-coordinate is reciprocated (flipped)</a:t>
                </a:r>
                <a:br>
                  <a:rPr lang="en-CA" dirty="0"/>
                </a:br>
                <a:endParaRPr lang="en-CA" dirty="0"/>
              </a:p>
              <a:p>
                <a:pPr marL="0" indent="0">
                  <a:buNone/>
                </a:pPr>
                <a:r>
                  <a:rPr lang="en-CA" dirty="0" err="1"/>
                  <a:t>Ie</a:t>
                </a:r>
                <a:r>
                  <a:rPr lang="en-CA" dirty="0"/>
                  <a:t>: suppose (</a:t>
                </a:r>
                <a:r>
                  <a:rPr lang="en-CA" dirty="0" err="1"/>
                  <a:t>a,b</a:t>
                </a:r>
                <a:r>
                  <a:rPr lang="en-CA" dirty="0"/>
                  <a:t>) is on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,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dirty="0"/>
                  <a:t>is on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  <a:p>
                <a:pPr marL="0" indent="0">
                  <a:buNone/>
                </a:pPr>
                <a:endParaRPr lang="en-CA" dirty="0"/>
              </a:p>
              <a:p>
                <a:r>
                  <a:rPr lang="en-CA" dirty="0"/>
                  <a:t>Graphically, any x-intercepts (point with y-coordinate of zero) will become an asymptote</a:t>
                </a:r>
              </a:p>
              <a:p>
                <a:r>
                  <a:rPr lang="en-CA" dirty="0"/>
                  <a:t>Common points with y=1 or y=-1 will stay the same</a:t>
                </a:r>
              </a:p>
              <a:p>
                <a:r>
                  <a:rPr lang="en-CA" dirty="0"/>
                  <a:t>Points with large y-values will become small</a:t>
                </a:r>
              </a:p>
              <a:p>
                <a:r>
                  <a:rPr lang="en-CA" dirty="0"/>
                  <a:t>Points with small y-values will become large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542952-EEBD-4D87-AC9D-EA7B5F2F01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775520" y="836712"/>
                <a:ext cx="8568952" cy="5637240"/>
              </a:xfrm>
              <a:blipFill>
                <a:blip r:embed="rId4"/>
                <a:stretch>
                  <a:fillRect l="-1067" t="-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53237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765CA-E354-48C2-AC47-19DDD8B6A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7467600" cy="562074"/>
          </a:xfrm>
        </p:spPr>
        <p:txBody>
          <a:bodyPr>
            <a:normAutofit/>
          </a:bodyPr>
          <a:lstStyle/>
          <a:p>
            <a:r>
              <a:rPr lang="en-CA" sz="2600" dirty="0"/>
              <a:t>Transformations with Inverse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173100-043F-4679-8B30-5F541838815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775520" y="980728"/>
                <a:ext cx="8784976" cy="2880320"/>
              </a:xfrm>
            </p:spPr>
            <p:txBody>
              <a:bodyPr>
                <a:normAutofit/>
              </a:bodyPr>
              <a:lstStyle/>
              <a:p>
                <a:r>
                  <a:rPr lang="en-CA" sz="2300" dirty="0"/>
                  <a:t>When a function is inversed, the x-coordinate and </a:t>
                </a:r>
                <a:br>
                  <a:rPr lang="en-CA" sz="2300" dirty="0"/>
                </a:br>
                <a:r>
                  <a:rPr lang="en-CA" sz="2300" dirty="0"/>
                  <a:t>y-coordinate will be switched</a:t>
                </a:r>
              </a:p>
              <a:p>
                <a:endParaRPr lang="en-CA" sz="2300" dirty="0"/>
              </a:p>
              <a:p>
                <a:pPr marL="0" indent="0">
                  <a:buNone/>
                </a:pPr>
                <a:r>
                  <a:rPr lang="en-CA" sz="2300" dirty="0" err="1"/>
                  <a:t>ie</a:t>
                </a:r>
                <a:r>
                  <a:rPr lang="en-CA" sz="2300" dirty="0"/>
                  <a:t>: suppose (</a:t>
                </a:r>
                <a:r>
                  <a:rPr lang="en-CA" sz="2300" dirty="0" err="1"/>
                  <a:t>a,b</a:t>
                </a:r>
                <a:r>
                  <a:rPr lang="en-CA" sz="2300" dirty="0"/>
                  <a:t>) is on </a:t>
                </a:r>
                <a14:m>
                  <m:oMath xmlns:m="http://schemas.openxmlformats.org/officeDocument/2006/math">
                    <m:r>
                      <a:rPr lang="en-CA" sz="23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sz="23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3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sz="23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3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3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300" dirty="0"/>
                  <a:t>,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2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3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CA" sz="23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3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CA" sz="23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sz="2300" dirty="0"/>
                  <a:t>is on </a:t>
                </a:r>
                <a14:m>
                  <m:oMath xmlns:m="http://schemas.openxmlformats.org/officeDocument/2006/math">
                    <m:r>
                      <a:rPr lang="en-CA" sz="23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sz="23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sz="23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3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CA" sz="23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CA" sz="23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3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3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sz="2300" dirty="0"/>
              </a:p>
              <a:p>
                <a:pPr marL="0" indent="0">
                  <a:buNone/>
                </a:pPr>
                <a:endParaRPr lang="en-CA" sz="2300" dirty="0"/>
              </a:p>
              <a:p>
                <a:r>
                  <a:rPr lang="en-CA" sz="2300" dirty="0"/>
                  <a:t>Graphically, the image of </a:t>
                </a:r>
                <a14:m>
                  <m:oMath xmlns:m="http://schemas.openxmlformats.org/officeDocument/2006/math">
                    <m:r>
                      <a:rPr lang="en-CA" sz="23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sz="23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3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sz="23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3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3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300" dirty="0"/>
                  <a:t> will be reflected over the line </a:t>
                </a:r>
                <a14:m>
                  <m:oMath xmlns:m="http://schemas.openxmlformats.org/officeDocument/2006/math">
                    <m:r>
                      <a:rPr lang="en-CA" sz="23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sz="23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3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CA" sz="23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173100-043F-4679-8B30-5F54183881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775520" y="980728"/>
                <a:ext cx="8784976" cy="2880320"/>
              </a:xfrm>
              <a:blipFill>
                <a:blip r:embed="rId4"/>
                <a:stretch>
                  <a:fillRect l="-972" t="-1907" b="-3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7">
            <a:extLst>
              <a:ext uri="{FF2B5EF4-FFF2-40B4-BE49-F238E27FC236}">
                <a16:creationId xmlns:a16="http://schemas.microsoft.com/office/drawing/2014/main" id="{EA3AB3A2-127A-43DF-82EF-E839F6E88A8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50296" y="3913237"/>
            <a:ext cx="2667189" cy="2851150"/>
            <a:chOff x="256" y="1240"/>
            <a:chExt cx="2556" cy="2916"/>
          </a:xfrm>
        </p:grpSpPr>
        <p:sp>
          <p:nvSpPr>
            <p:cNvPr id="5" name="AutoShape 6">
              <a:extLst>
                <a:ext uri="{FF2B5EF4-FFF2-40B4-BE49-F238E27FC236}">
                  <a16:creationId xmlns:a16="http://schemas.microsoft.com/office/drawing/2014/main" id="{658F630A-8747-43C1-A513-7A0E0D2BE86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56" y="1246"/>
              <a:ext cx="2533" cy="2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" name="Rectangle 8">
              <a:extLst>
                <a:ext uri="{FF2B5EF4-FFF2-40B4-BE49-F238E27FC236}">
                  <a16:creationId xmlns:a16="http://schemas.microsoft.com/office/drawing/2014/main" id="{081B1EFD-260B-4D7B-91CD-215A921594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1252"/>
              <a:ext cx="2529" cy="2898"/>
            </a:xfrm>
            <a:prstGeom prst="rect">
              <a:avLst/>
            </a:prstGeom>
            <a:solidFill>
              <a:srgbClr val="FFFFFF"/>
            </a:solidFill>
            <a:ln w="2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7" name="Line 9">
              <a:extLst>
                <a:ext uri="{FF2B5EF4-FFF2-40B4-BE49-F238E27FC236}">
                  <a16:creationId xmlns:a16="http://schemas.microsoft.com/office/drawing/2014/main" id="{EC15E126-F185-4895-8D8A-C4F5E2AC40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9" y="1252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" name="Line 10">
              <a:extLst>
                <a:ext uri="{FF2B5EF4-FFF2-40B4-BE49-F238E27FC236}">
                  <a16:creationId xmlns:a16="http://schemas.microsoft.com/office/drawing/2014/main" id="{25F160B5-583E-432D-8B81-4A50C92ECC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1" y="1252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Line 11">
              <a:extLst>
                <a:ext uri="{FF2B5EF4-FFF2-40B4-BE49-F238E27FC236}">
                  <a16:creationId xmlns:a16="http://schemas.microsoft.com/office/drawing/2014/main" id="{E5B681BF-9FFE-4A76-863C-982157429B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9" y="1252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" name="Line 12">
              <a:extLst>
                <a:ext uri="{FF2B5EF4-FFF2-40B4-BE49-F238E27FC236}">
                  <a16:creationId xmlns:a16="http://schemas.microsoft.com/office/drawing/2014/main" id="{EEB16F6D-B98D-475D-9171-60F378BA43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1" y="1252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" name="Line 13">
              <a:extLst>
                <a:ext uri="{FF2B5EF4-FFF2-40B4-BE49-F238E27FC236}">
                  <a16:creationId xmlns:a16="http://schemas.microsoft.com/office/drawing/2014/main" id="{916C59DD-73DD-4904-8F52-1584FA2E37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89" y="1252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" name="Line 14">
              <a:extLst>
                <a:ext uri="{FF2B5EF4-FFF2-40B4-BE49-F238E27FC236}">
                  <a16:creationId xmlns:a16="http://schemas.microsoft.com/office/drawing/2014/main" id="{297CB4E1-64ED-41F4-A17C-6D34800871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92" y="1252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" name="Line 15">
              <a:extLst>
                <a:ext uri="{FF2B5EF4-FFF2-40B4-BE49-F238E27FC236}">
                  <a16:creationId xmlns:a16="http://schemas.microsoft.com/office/drawing/2014/main" id="{24542B26-0E94-4ADF-81E9-550766158B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0" y="1252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" name="Line 16">
              <a:extLst>
                <a:ext uri="{FF2B5EF4-FFF2-40B4-BE49-F238E27FC236}">
                  <a16:creationId xmlns:a16="http://schemas.microsoft.com/office/drawing/2014/main" id="{FCFE293F-FD1A-4EF7-AAE5-5A42A6F346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2" y="1252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" name="Line 17">
              <a:extLst>
                <a:ext uri="{FF2B5EF4-FFF2-40B4-BE49-F238E27FC236}">
                  <a16:creationId xmlns:a16="http://schemas.microsoft.com/office/drawing/2014/main" id="{06A37BE1-C3EF-4CBF-9215-9B45A19A92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10" y="1252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" name="Line 18">
              <a:extLst>
                <a:ext uri="{FF2B5EF4-FFF2-40B4-BE49-F238E27FC236}">
                  <a16:creationId xmlns:a16="http://schemas.microsoft.com/office/drawing/2014/main" id="{4DA45ABB-CEEA-45F1-A2E4-51D44B1569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12" y="1252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Line 19">
              <a:extLst>
                <a:ext uri="{FF2B5EF4-FFF2-40B4-BE49-F238E27FC236}">
                  <a16:creationId xmlns:a16="http://schemas.microsoft.com/office/drawing/2014/main" id="{9BC7430C-23A8-440E-ACEB-9C61F6FD2C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30" y="1252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" name="Line 20">
              <a:extLst>
                <a:ext uri="{FF2B5EF4-FFF2-40B4-BE49-F238E27FC236}">
                  <a16:creationId xmlns:a16="http://schemas.microsoft.com/office/drawing/2014/main" id="{271C5573-57CA-4AE1-9ABB-1763D9104F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33" y="1252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" name="Line 21">
              <a:extLst>
                <a:ext uri="{FF2B5EF4-FFF2-40B4-BE49-F238E27FC236}">
                  <a16:creationId xmlns:a16="http://schemas.microsoft.com/office/drawing/2014/main" id="{D62F0027-9D0F-4AEA-9F86-D3335A6DA2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1" y="1252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" name="Line 22">
              <a:extLst>
                <a:ext uri="{FF2B5EF4-FFF2-40B4-BE49-F238E27FC236}">
                  <a16:creationId xmlns:a16="http://schemas.microsoft.com/office/drawing/2014/main" id="{6354BD62-9BC8-479D-AE5B-398CAA101F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3" y="1252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Line 23">
              <a:extLst>
                <a:ext uri="{FF2B5EF4-FFF2-40B4-BE49-F238E27FC236}">
                  <a16:creationId xmlns:a16="http://schemas.microsoft.com/office/drawing/2014/main" id="{16A8ACD1-2D39-4395-A160-7E21EAF032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51" y="1252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" name="Line 24">
              <a:extLst>
                <a:ext uri="{FF2B5EF4-FFF2-40B4-BE49-F238E27FC236}">
                  <a16:creationId xmlns:a16="http://schemas.microsoft.com/office/drawing/2014/main" id="{108B10C0-D7EC-4220-B331-A2BE81CB1C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53" y="1252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" name="Line 25">
              <a:extLst>
                <a:ext uri="{FF2B5EF4-FFF2-40B4-BE49-F238E27FC236}">
                  <a16:creationId xmlns:a16="http://schemas.microsoft.com/office/drawing/2014/main" id="{D242C528-F5AA-4BB0-8BF1-E33E70138C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61" y="1252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" name="Line 26">
              <a:extLst>
                <a:ext uri="{FF2B5EF4-FFF2-40B4-BE49-F238E27FC236}">
                  <a16:creationId xmlns:a16="http://schemas.microsoft.com/office/drawing/2014/main" id="{D5749242-A28F-4CEF-A5CE-9AE83F7D8C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64" y="1252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" name="Line 27">
              <a:extLst>
                <a:ext uri="{FF2B5EF4-FFF2-40B4-BE49-F238E27FC236}">
                  <a16:creationId xmlns:a16="http://schemas.microsoft.com/office/drawing/2014/main" id="{387C386A-BFE8-4137-A6C6-CCFC9785C0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71" y="1252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Line 28">
              <a:extLst>
                <a:ext uri="{FF2B5EF4-FFF2-40B4-BE49-F238E27FC236}">
                  <a16:creationId xmlns:a16="http://schemas.microsoft.com/office/drawing/2014/main" id="{5218AF29-B91E-4C2B-8549-3BACE64458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74" y="1252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" name="Line 29">
              <a:extLst>
                <a:ext uri="{FF2B5EF4-FFF2-40B4-BE49-F238E27FC236}">
                  <a16:creationId xmlns:a16="http://schemas.microsoft.com/office/drawing/2014/main" id="{B89C573D-C1D5-4C23-8E11-791888E7C1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" y="3898"/>
              <a:ext cx="252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" name="Line 30">
              <a:extLst>
                <a:ext uri="{FF2B5EF4-FFF2-40B4-BE49-F238E27FC236}">
                  <a16:creationId xmlns:a16="http://schemas.microsoft.com/office/drawing/2014/main" id="{81E9A813-51F0-4B81-A13F-1A72EF9951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" y="3904"/>
              <a:ext cx="252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Line 31">
              <a:extLst>
                <a:ext uri="{FF2B5EF4-FFF2-40B4-BE49-F238E27FC236}">
                  <a16:creationId xmlns:a16="http://schemas.microsoft.com/office/drawing/2014/main" id="{74B33B7D-2B73-4C83-902C-5133EF45F6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" y="3658"/>
              <a:ext cx="252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0" name="Line 32">
              <a:extLst>
                <a:ext uri="{FF2B5EF4-FFF2-40B4-BE49-F238E27FC236}">
                  <a16:creationId xmlns:a16="http://schemas.microsoft.com/office/drawing/2014/main" id="{5A42483C-5002-4BDC-AA9A-846252D3AD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" y="3664"/>
              <a:ext cx="252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" name="Line 33">
              <a:extLst>
                <a:ext uri="{FF2B5EF4-FFF2-40B4-BE49-F238E27FC236}">
                  <a16:creationId xmlns:a16="http://schemas.microsoft.com/office/drawing/2014/main" id="{95F94319-F4A7-440D-B7A2-F4396700B3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" y="3418"/>
              <a:ext cx="252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" name="Line 34">
              <a:extLst>
                <a:ext uri="{FF2B5EF4-FFF2-40B4-BE49-F238E27FC236}">
                  <a16:creationId xmlns:a16="http://schemas.microsoft.com/office/drawing/2014/main" id="{B249D3AF-3ECE-494C-A011-C74577A0F7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" y="3424"/>
              <a:ext cx="252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Line 35">
              <a:extLst>
                <a:ext uri="{FF2B5EF4-FFF2-40B4-BE49-F238E27FC236}">
                  <a16:creationId xmlns:a16="http://schemas.microsoft.com/office/drawing/2014/main" id="{22582137-D0BE-41DB-A7E5-3311909BF8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" y="3178"/>
              <a:ext cx="252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4" name="Line 36">
              <a:extLst>
                <a:ext uri="{FF2B5EF4-FFF2-40B4-BE49-F238E27FC236}">
                  <a16:creationId xmlns:a16="http://schemas.microsoft.com/office/drawing/2014/main" id="{5A0FA123-2DCE-4C43-8A07-E162D4EF87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" y="3184"/>
              <a:ext cx="252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5" name="Line 37">
              <a:extLst>
                <a:ext uri="{FF2B5EF4-FFF2-40B4-BE49-F238E27FC236}">
                  <a16:creationId xmlns:a16="http://schemas.microsoft.com/office/drawing/2014/main" id="{F81F2695-3EFF-4701-9B61-53B6F68D1D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" y="2938"/>
              <a:ext cx="252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Line 38">
              <a:extLst>
                <a:ext uri="{FF2B5EF4-FFF2-40B4-BE49-F238E27FC236}">
                  <a16:creationId xmlns:a16="http://schemas.microsoft.com/office/drawing/2014/main" id="{C4646061-390A-44AA-A1DF-9EFCFE3FFD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" y="2944"/>
              <a:ext cx="252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7" name="Line 39">
              <a:extLst>
                <a:ext uri="{FF2B5EF4-FFF2-40B4-BE49-F238E27FC236}">
                  <a16:creationId xmlns:a16="http://schemas.microsoft.com/office/drawing/2014/main" id="{3D7E16AF-C423-4282-B261-AE57D881DE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" y="2452"/>
              <a:ext cx="252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8" name="Line 40">
              <a:extLst>
                <a:ext uri="{FF2B5EF4-FFF2-40B4-BE49-F238E27FC236}">
                  <a16:creationId xmlns:a16="http://schemas.microsoft.com/office/drawing/2014/main" id="{F9E69D3B-0AA4-4642-9747-ED8FF02DFC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" y="2458"/>
              <a:ext cx="252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" name="Line 41">
              <a:extLst>
                <a:ext uri="{FF2B5EF4-FFF2-40B4-BE49-F238E27FC236}">
                  <a16:creationId xmlns:a16="http://schemas.microsoft.com/office/drawing/2014/main" id="{D19635ED-95D4-43EF-AB65-12A723383C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" y="2212"/>
              <a:ext cx="252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" name="Line 42">
              <a:extLst>
                <a:ext uri="{FF2B5EF4-FFF2-40B4-BE49-F238E27FC236}">
                  <a16:creationId xmlns:a16="http://schemas.microsoft.com/office/drawing/2014/main" id="{6967FF3D-823B-4F4E-A07D-6EE6D13EB4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" y="2218"/>
              <a:ext cx="252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" name="Line 43">
              <a:extLst>
                <a:ext uri="{FF2B5EF4-FFF2-40B4-BE49-F238E27FC236}">
                  <a16:creationId xmlns:a16="http://schemas.microsoft.com/office/drawing/2014/main" id="{984B44EE-B760-4C2A-A2EA-FE2603E997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" y="1972"/>
              <a:ext cx="252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" name="Line 44">
              <a:extLst>
                <a:ext uri="{FF2B5EF4-FFF2-40B4-BE49-F238E27FC236}">
                  <a16:creationId xmlns:a16="http://schemas.microsoft.com/office/drawing/2014/main" id="{F20FA528-D2C7-42F8-BF48-2369D995A6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" y="1978"/>
              <a:ext cx="252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" name="Line 45">
              <a:extLst>
                <a:ext uri="{FF2B5EF4-FFF2-40B4-BE49-F238E27FC236}">
                  <a16:creationId xmlns:a16="http://schemas.microsoft.com/office/drawing/2014/main" id="{249DB3D1-9B4A-43C1-A483-4ED498C3C7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" y="1732"/>
              <a:ext cx="252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4" name="Line 46">
              <a:extLst>
                <a:ext uri="{FF2B5EF4-FFF2-40B4-BE49-F238E27FC236}">
                  <a16:creationId xmlns:a16="http://schemas.microsoft.com/office/drawing/2014/main" id="{59A57801-2D57-4E9A-A227-6D02F104AB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" y="1738"/>
              <a:ext cx="252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5" name="Line 47">
              <a:extLst>
                <a:ext uri="{FF2B5EF4-FFF2-40B4-BE49-F238E27FC236}">
                  <a16:creationId xmlns:a16="http://schemas.microsoft.com/office/drawing/2014/main" id="{A02AADA7-BF42-42EB-AEA4-4416116FD0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" y="1492"/>
              <a:ext cx="252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6" name="Line 48">
              <a:extLst>
                <a:ext uri="{FF2B5EF4-FFF2-40B4-BE49-F238E27FC236}">
                  <a16:creationId xmlns:a16="http://schemas.microsoft.com/office/drawing/2014/main" id="{764E5F13-704C-4AA8-A888-660739EA83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" y="1498"/>
              <a:ext cx="252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7" name="Line 49">
              <a:extLst>
                <a:ext uri="{FF2B5EF4-FFF2-40B4-BE49-F238E27FC236}">
                  <a16:creationId xmlns:a16="http://schemas.microsoft.com/office/drawing/2014/main" id="{2D23922E-B316-405B-9937-EF480954E9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" y="2686"/>
              <a:ext cx="252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8" name="Line 50">
              <a:extLst>
                <a:ext uri="{FF2B5EF4-FFF2-40B4-BE49-F238E27FC236}">
                  <a16:creationId xmlns:a16="http://schemas.microsoft.com/office/drawing/2014/main" id="{32DCE100-D5D8-4BC7-B1FD-2CB2CE9268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" y="2692"/>
              <a:ext cx="252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9" name="Line 51">
              <a:extLst>
                <a:ext uri="{FF2B5EF4-FFF2-40B4-BE49-F238E27FC236}">
                  <a16:creationId xmlns:a16="http://schemas.microsoft.com/office/drawing/2014/main" id="{D236075B-3A56-4978-8344-95BD04CBB4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" y="2698"/>
              <a:ext cx="252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0" name="Line 52">
              <a:extLst>
                <a:ext uri="{FF2B5EF4-FFF2-40B4-BE49-F238E27FC236}">
                  <a16:creationId xmlns:a16="http://schemas.microsoft.com/office/drawing/2014/main" id="{C590C0BB-2435-4DF7-865F-7B576A3B3D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" y="2704"/>
              <a:ext cx="252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1" name="Rectangle 53">
              <a:extLst>
                <a:ext uri="{FF2B5EF4-FFF2-40B4-BE49-F238E27FC236}">
                  <a16:creationId xmlns:a16="http://schemas.microsoft.com/office/drawing/2014/main" id="{8363A5F2-2FB2-4300-828C-0810EB1F0D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5" y="2506"/>
              <a:ext cx="77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52" name="Freeform 54">
              <a:extLst>
                <a:ext uri="{FF2B5EF4-FFF2-40B4-BE49-F238E27FC236}">
                  <a16:creationId xmlns:a16="http://schemas.microsoft.com/office/drawing/2014/main" id="{90BC3BAB-1A53-41D1-9D85-259BF19DA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" y="2644"/>
              <a:ext cx="23" cy="108"/>
            </a:xfrm>
            <a:custGeom>
              <a:avLst/>
              <a:gdLst>
                <a:gd name="T0" fmla="*/ 0 w 23"/>
                <a:gd name="T1" fmla="*/ 0 h 108"/>
                <a:gd name="T2" fmla="*/ 23 w 23"/>
                <a:gd name="T3" fmla="*/ 54 h 108"/>
                <a:gd name="T4" fmla="*/ 0 w 23"/>
                <a:gd name="T5" fmla="*/ 108 h 108"/>
                <a:gd name="T6" fmla="*/ 0 w 23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108"/>
                <a:gd name="T14" fmla="*/ 23 w 23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108">
                  <a:moveTo>
                    <a:pt x="0" y="0"/>
                  </a:moveTo>
                  <a:lnTo>
                    <a:pt x="23" y="54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53" name="Line 55">
              <a:extLst>
                <a:ext uri="{FF2B5EF4-FFF2-40B4-BE49-F238E27FC236}">
                  <a16:creationId xmlns:a16="http://schemas.microsoft.com/office/drawing/2014/main" id="{0F9608CD-2D56-4EE9-9D69-1A576D6447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18" y="1252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4" name="Line 56">
              <a:extLst>
                <a:ext uri="{FF2B5EF4-FFF2-40B4-BE49-F238E27FC236}">
                  <a16:creationId xmlns:a16="http://schemas.microsoft.com/office/drawing/2014/main" id="{9AD01025-8D92-4C05-8CF9-DE1056219F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20" y="1252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5" name="Line 57">
              <a:extLst>
                <a:ext uri="{FF2B5EF4-FFF2-40B4-BE49-F238E27FC236}">
                  <a16:creationId xmlns:a16="http://schemas.microsoft.com/office/drawing/2014/main" id="{75D17F35-75BF-45A9-881B-1374F820AF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23" y="1252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6" name="Line 58">
              <a:extLst>
                <a:ext uri="{FF2B5EF4-FFF2-40B4-BE49-F238E27FC236}">
                  <a16:creationId xmlns:a16="http://schemas.microsoft.com/office/drawing/2014/main" id="{35BD96B3-B66D-45E9-A41C-3033365BA3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25" y="1252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7" name="Rectangle 59">
              <a:extLst>
                <a:ext uri="{FF2B5EF4-FFF2-40B4-BE49-F238E27FC236}">
                  <a16:creationId xmlns:a16="http://schemas.microsoft.com/office/drawing/2014/main" id="{1E1B6C8D-B76F-4798-8115-E2E11ED5A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2" y="1240"/>
              <a:ext cx="77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58" name="Freeform 60">
              <a:extLst>
                <a:ext uri="{FF2B5EF4-FFF2-40B4-BE49-F238E27FC236}">
                  <a16:creationId xmlns:a16="http://schemas.microsoft.com/office/drawing/2014/main" id="{BE1E80D9-16A8-4C46-920E-0AA601F6A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0" y="1258"/>
              <a:ext cx="45" cy="54"/>
            </a:xfrm>
            <a:custGeom>
              <a:avLst/>
              <a:gdLst>
                <a:gd name="T0" fmla="*/ 0 w 45"/>
                <a:gd name="T1" fmla="*/ 54 h 54"/>
                <a:gd name="T2" fmla="*/ 23 w 45"/>
                <a:gd name="T3" fmla="*/ 0 h 54"/>
                <a:gd name="T4" fmla="*/ 45 w 45"/>
                <a:gd name="T5" fmla="*/ 54 h 54"/>
                <a:gd name="T6" fmla="*/ 0 w 45"/>
                <a:gd name="T7" fmla="*/ 54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54"/>
                <a:gd name="T14" fmla="*/ 45 w 45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54">
                  <a:moveTo>
                    <a:pt x="0" y="54"/>
                  </a:moveTo>
                  <a:lnTo>
                    <a:pt x="23" y="0"/>
                  </a:lnTo>
                  <a:lnTo>
                    <a:pt x="45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59" name="Rectangle 61">
              <a:extLst>
                <a:ext uri="{FF2B5EF4-FFF2-40B4-BE49-F238E27FC236}">
                  <a16:creationId xmlns:a16="http://schemas.microsoft.com/office/drawing/2014/main" id="{A942C055-6622-49C6-9B7C-AD52D0B9BB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1252"/>
              <a:ext cx="2529" cy="2898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60" name="Line 62">
              <a:extLst>
                <a:ext uri="{FF2B5EF4-FFF2-40B4-BE49-F238E27FC236}">
                  <a16:creationId xmlns:a16="http://schemas.microsoft.com/office/drawing/2014/main" id="{8D265D0B-2492-4BA0-B7CE-7C7339BE8D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" y="2668"/>
              <a:ext cx="1" cy="6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" name="Rectangle 63">
              <a:extLst>
                <a:ext uri="{FF2B5EF4-FFF2-40B4-BE49-F238E27FC236}">
                  <a16:creationId xmlns:a16="http://schemas.microsoft.com/office/drawing/2014/main" id="{268751F2-26B8-49F0-9D7C-1B6C214749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" y="2734"/>
              <a:ext cx="20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-5</a:t>
              </a:r>
              <a:endParaRPr lang="en-US"/>
            </a:p>
          </p:txBody>
        </p:sp>
        <p:sp>
          <p:nvSpPr>
            <p:cNvPr id="62" name="Line 64">
              <a:extLst>
                <a:ext uri="{FF2B5EF4-FFF2-40B4-BE49-F238E27FC236}">
                  <a16:creationId xmlns:a16="http://schemas.microsoft.com/office/drawing/2014/main" id="{9789112C-8539-4842-B278-9776EAECAE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" y="2668"/>
              <a:ext cx="1" cy="6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3" name="Rectangle 65">
              <a:extLst>
                <a:ext uri="{FF2B5EF4-FFF2-40B4-BE49-F238E27FC236}">
                  <a16:creationId xmlns:a16="http://schemas.microsoft.com/office/drawing/2014/main" id="{AFE15E24-ADAC-4EBD-8C80-FC5FF4B9E2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" y="2734"/>
              <a:ext cx="20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64" name="Line 66">
              <a:extLst>
                <a:ext uri="{FF2B5EF4-FFF2-40B4-BE49-F238E27FC236}">
                  <a16:creationId xmlns:a16="http://schemas.microsoft.com/office/drawing/2014/main" id="{C64245DE-B611-4385-8803-7E5A689483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2" y="2668"/>
              <a:ext cx="1" cy="6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5" name="Rectangle 67">
              <a:extLst>
                <a:ext uri="{FF2B5EF4-FFF2-40B4-BE49-F238E27FC236}">
                  <a16:creationId xmlns:a16="http://schemas.microsoft.com/office/drawing/2014/main" id="{E39F1D44-4507-4CAB-883F-9642CD8D87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" y="2734"/>
              <a:ext cx="20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-3</a:t>
              </a:r>
              <a:endParaRPr lang="en-US"/>
            </a:p>
          </p:txBody>
        </p:sp>
        <p:sp>
          <p:nvSpPr>
            <p:cNvPr id="66" name="Line 68">
              <a:extLst>
                <a:ext uri="{FF2B5EF4-FFF2-40B4-BE49-F238E27FC236}">
                  <a16:creationId xmlns:a16="http://schemas.microsoft.com/office/drawing/2014/main" id="{348D5029-270C-43C1-B4C9-D3713BFC7C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2" y="2668"/>
              <a:ext cx="1" cy="6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7" name="Rectangle 69">
              <a:extLst>
                <a:ext uri="{FF2B5EF4-FFF2-40B4-BE49-F238E27FC236}">
                  <a16:creationId xmlns:a16="http://schemas.microsoft.com/office/drawing/2014/main" id="{5C0112F3-648A-4F84-8EFD-E424B94C6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7" y="2734"/>
              <a:ext cx="20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68" name="Line 70">
              <a:extLst>
                <a:ext uri="{FF2B5EF4-FFF2-40B4-BE49-F238E27FC236}">
                  <a16:creationId xmlns:a16="http://schemas.microsoft.com/office/drawing/2014/main" id="{37789C8E-D9DD-4726-8C31-3AA9830F1E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12" y="2668"/>
              <a:ext cx="1" cy="6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9" name="Rectangle 71">
              <a:extLst>
                <a:ext uri="{FF2B5EF4-FFF2-40B4-BE49-F238E27FC236}">
                  <a16:creationId xmlns:a16="http://schemas.microsoft.com/office/drawing/2014/main" id="{10DA3C27-651B-453F-AF18-E566AF2794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8" y="2734"/>
              <a:ext cx="20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-1</a:t>
              </a:r>
              <a:endParaRPr lang="en-US"/>
            </a:p>
          </p:txBody>
        </p:sp>
        <p:sp>
          <p:nvSpPr>
            <p:cNvPr id="70" name="Rectangle 72">
              <a:extLst>
                <a:ext uri="{FF2B5EF4-FFF2-40B4-BE49-F238E27FC236}">
                  <a16:creationId xmlns:a16="http://schemas.microsoft.com/office/drawing/2014/main" id="{83514D40-790E-4FBF-A42A-0550941143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" y="2734"/>
              <a:ext cx="103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71" name="Line 73">
              <a:extLst>
                <a:ext uri="{FF2B5EF4-FFF2-40B4-BE49-F238E27FC236}">
                  <a16:creationId xmlns:a16="http://schemas.microsoft.com/office/drawing/2014/main" id="{0F4CBEBD-BF7C-4AD9-8321-61059DFC16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3" y="2668"/>
              <a:ext cx="1" cy="6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" name="Rectangle 74">
              <a:extLst>
                <a:ext uri="{FF2B5EF4-FFF2-40B4-BE49-F238E27FC236}">
                  <a16:creationId xmlns:a16="http://schemas.microsoft.com/office/drawing/2014/main" id="{0E8E0F00-E262-4E4F-A720-4A832455E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5" y="2734"/>
              <a:ext cx="103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1</a:t>
              </a:r>
              <a:endParaRPr lang="en-US"/>
            </a:p>
          </p:txBody>
        </p:sp>
        <p:sp>
          <p:nvSpPr>
            <p:cNvPr id="73" name="Line 75">
              <a:extLst>
                <a:ext uri="{FF2B5EF4-FFF2-40B4-BE49-F238E27FC236}">
                  <a16:creationId xmlns:a16="http://schemas.microsoft.com/office/drawing/2014/main" id="{6B316769-9007-4F44-9DB4-FD2C3CD3AE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3" y="2668"/>
              <a:ext cx="1" cy="6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4" name="Rectangle 76">
              <a:extLst>
                <a:ext uri="{FF2B5EF4-FFF2-40B4-BE49-F238E27FC236}">
                  <a16:creationId xmlns:a16="http://schemas.microsoft.com/office/drawing/2014/main" id="{E43514B3-78DA-4528-A7D5-2BE658AE67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5" y="2734"/>
              <a:ext cx="103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75" name="Line 77">
              <a:extLst>
                <a:ext uri="{FF2B5EF4-FFF2-40B4-BE49-F238E27FC236}">
                  <a16:creationId xmlns:a16="http://schemas.microsoft.com/office/drawing/2014/main" id="{BE7DA8E5-54B9-41A7-9AF0-CEFBE00B0E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3" y="2668"/>
              <a:ext cx="1" cy="6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6" name="Rectangle 78">
              <a:extLst>
                <a:ext uri="{FF2B5EF4-FFF2-40B4-BE49-F238E27FC236}">
                  <a16:creationId xmlns:a16="http://schemas.microsoft.com/office/drawing/2014/main" id="{A4E0EECD-A8F8-4479-A175-7489F096E9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6" y="2734"/>
              <a:ext cx="103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3</a:t>
              </a:r>
              <a:endParaRPr lang="en-US"/>
            </a:p>
          </p:txBody>
        </p:sp>
        <p:sp>
          <p:nvSpPr>
            <p:cNvPr id="77" name="Line 79">
              <a:extLst>
                <a:ext uri="{FF2B5EF4-FFF2-40B4-BE49-F238E27FC236}">
                  <a16:creationId xmlns:a16="http://schemas.microsoft.com/office/drawing/2014/main" id="{CA44C135-9BF2-462A-B8D6-0968BF5CF2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4" y="2668"/>
              <a:ext cx="1" cy="6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8" name="Rectangle 80">
              <a:extLst>
                <a:ext uri="{FF2B5EF4-FFF2-40B4-BE49-F238E27FC236}">
                  <a16:creationId xmlns:a16="http://schemas.microsoft.com/office/drawing/2014/main" id="{BF381A3D-C862-4259-8388-177D0116D2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6" y="2734"/>
              <a:ext cx="103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79" name="Line 81">
              <a:extLst>
                <a:ext uri="{FF2B5EF4-FFF2-40B4-BE49-F238E27FC236}">
                  <a16:creationId xmlns:a16="http://schemas.microsoft.com/office/drawing/2014/main" id="{E33E6E86-1ED7-4BE1-B3DB-85D172533A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4" y="2668"/>
              <a:ext cx="1" cy="6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0" name="Rectangle 82">
              <a:extLst>
                <a:ext uri="{FF2B5EF4-FFF2-40B4-BE49-F238E27FC236}">
                  <a16:creationId xmlns:a16="http://schemas.microsoft.com/office/drawing/2014/main" id="{4EC42CCE-69E6-4DA5-8D4D-2027B3D0C5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6" y="2734"/>
              <a:ext cx="103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81" name="Rectangle 83">
              <a:extLst>
                <a:ext uri="{FF2B5EF4-FFF2-40B4-BE49-F238E27FC236}">
                  <a16:creationId xmlns:a16="http://schemas.microsoft.com/office/drawing/2014/main" id="{C0AB5613-D05D-4D40-A06B-345F0F942C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8" y="3844"/>
              <a:ext cx="20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-5</a:t>
              </a:r>
              <a:endParaRPr lang="en-US"/>
            </a:p>
          </p:txBody>
        </p:sp>
        <p:sp>
          <p:nvSpPr>
            <p:cNvPr id="82" name="Line 84">
              <a:extLst>
                <a:ext uri="{FF2B5EF4-FFF2-40B4-BE49-F238E27FC236}">
                  <a16:creationId xmlns:a16="http://schemas.microsoft.com/office/drawing/2014/main" id="{01C2CB4B-70B7-477D-A577-2173557E28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0" y="3904"/>
              <a:ext cx="2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" name="Rectangle 85">
              <a:extLst>
                <a:ext uri="{FF2B5EF4-FFF2-40B4-BE49-F238E27FC236}">
                  <a16:creationId xmlns:a16="http://schemas.microsoft.com/office/drawing/2014/main" id="{20BD4237-FC87-4658-A31E-2185E5E6AD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8" y="3604"/>
              <a:ext cx="20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84" name="Line 86">
              <a:extLst>
                <a:ext uri="{FF2B5EF4-FFF2-40B4-BE49-F238E27FC236}">
                  <a16:creationId xmlns:a16="http://schemas.microsoft.com/office/drawing/2014/main" id="{075071F2-C216-48F0-B3D9-BEE8212918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0" y="3664"/>
              <a:ext cx="2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5" name="Rectangle 87">
              <a:extLst>
                <a:ext uri="{FF2B5EF4-FFF2-40B4-BE49-F238E27FC236}">
                  <a16:creationId xmlns:a16="http://schemas.microsoft.com/office/drawing/2014/main" id="{2F6DC82A-738E-46EE-968F-A98655F118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8" y="3364"/>
              <a:ext cx="20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-3</a:t>
              </a:r>
              <a:endParaRPr lang="en-US"/>
            </a:p>
          </p:txBody>
        </p:sp>
        <p:sp>
          <p:nvSpPr>
            <p:cNvPr id="86" name="Line 88">
              <a:extLst>
                <a:ext uri="{FF2B5EF4-FFF2-40B4-BE49-F238E27FC236}">
                  <a16:creationId xmlns:a16="http://schemas.microsoft.com/office/drawing/2014/main" id="{A6BCA28E-810E-4CD5-B095-0D75594B7E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0" y="3424"/>
              <a:ext cx="2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7" name="Rectangle 89">
              <a:extLst>
                <a:ext uri="{FF2B5EF4-FFF2-40B4-BE49-F238E27FC236}">
                  <a16:creationId xmlns:a16="http://schemas.microsoft.com/office/drawing/2014/main" id="{A0814C8B-82F4-4B17-87C9-2C84924A30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8" y="3124"/>
              <a:ext cx="20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88" name="Line 90">
              <a:extLst>
                <a:ext uri="{FF2B5EF4-FFF2-40B4-BE49-F238E27FC236}">
                  <a16:creationId xmlns:a16="http://schemas.microsoft.com/office/drawing/2014/main" id="{D0AFF2DB-5590-424D-B879-D47CB31C5B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0" y="3184"/>
              <a:ext cx="2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9" name="Rectangle 91">
              <a:extLst>
                <a:ext uri="{FF2B5EF4-FFF2-40B4-BE49-F238E27FC236}">
                  <a16:creationId xmlns:a16="http://schemas.microsoft.com/office/drawing/2014/main" id="{CC8AC102-0D62-4225-8F32-20F694E5D5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8" y="2884"/>
              <a:ext cx="20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-1</a:t>
              </a:r>
              <a:endParaRPr lang="en-US"/>
            </a:p>
          </p:txBody>
        </p:sp>
        <p:sp>
          <p:nvSpPr>
            <p:cNvPr id="90" name="Line 92">
              <a:extLst>
                <a:ext uri="{FF2B5EF4-FFF2-40B4-BE49-F238E27FC236}">
                  <a16:creationId xmlns:a16="http://schemas.microsoft.com/office/drawing/2014/main" id="{1EB3B542-301F-4BB9-B57D-AAFBA33D8A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0" y="2944"/>
              <a:ext cx="2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1" name="Rectangle 93">
              <a:extLst>
                <a:ext uri="{FF2B5EF4-FFF2-40B4-BE49-F238E27FC236}">
                  <a16:creationId xmlns:a16="http://schemas.microsoft.com/office/drawing/2014/main" id="{FD965F32-7EEE-4169-963B-710BA6308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3" y="2398"/>
              <a:ext cx="103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1</a:t>
              </a:r>
              <a:endParaRPr lang="en-US"/>
            </a:p>
          </p:txBody>
        </p:sp>
        <p:sp>
          <p:nvSpPr>
            <p:cNvPr id="92" name="Line 94">
              <a:extLst>
                <a:ext uri="{FF2B5EF4-FFF2-40B4-BE49-F238E27FC236}">
                  <a16:creationId xmlns:a16="http://schemas.microsoft.com/office/drawing/2014/main" id="{6E4E6DF1-D994-4D18-AD0E-263A842039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0" y="2458"/>
              <a:ext cx="2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" name="Rectangle 95">
              <a:extLst>
                <a:ext uri="{FF2B5EF4-FFF2-40B4-BE49-F238E27FC236}">
                  <a16:creationId xmlns:a16="http://schemas.microsoft.com/office/drawing/2014/main" id="{FF6D5DBC-58A0-4773-A5E6-E907479E12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3" y="2158"/>
              <a:ext cx="103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94" name="Line 96">
              <a:extLst>
                <a:ext uri="{FF2B5EF4-FFF2-40B4-BE49-F238E27FC236}">
                  <a16:creationId xmlns:a16="http://schemas.microsoft.com/office/drawing/2014/main" id="{399BA176-5A65-4841-A801-1E539B2DFE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0" y="2218"/>
              <a:ext cx="2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5" name="Rectangle 97">
              <a:extLst>
                <a:ext uri="{FF2B5EF4-FFF2-40B4-BE49-F238E27FC236}">
                  <a16:creationId xmlns:a16="http://schemas.microsoft.com/office/drawing/2014/main" id="{93C9C493-BB2F-41A6-9663-1CBFA2214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3" y="1918"/>
              <a:ext cx="103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3</a:t>
              </a:r>
              <a:endParaRPr lang="en-US"/>
            </a:p>
          </p:txBody>
        </p:sp>
        <p:sp>
          <p:nvSpPr>
            <p:cNvPr id="96" name="Line 98">
              <a:extLst>
                <a:ext uri="{FF2B5EF4-FFF2-40B4-BE49-F238E27FC236}">
                  <a16:creationId xmlns:a16="http://schemas.microsoft.com/office/drawing/2014/main" id="{625A4999-9D28-4650-A35C-D7B83811FC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0" y="1978"/>
              <a:ext cx="2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7" name="Rectangle 99">
              <a:extLst>
                <a:ext uri="{FF2B5EF4-FFF2-40B4-BE49-F238E27FC236}">
                  <a16:creationId xmlns:a16="http://schemas.microsoft.com/office/drawing/2014/main" id="{64C7B82B-A6AA-4704-B229-B54D1377EB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3" y="1678"/>
              <a:ext cx="103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98" name="Line 100">
              <a:extLst>
                <a:ext uri="{FF2B5EF4-FFF2-40B4-BE49-F238E27FC236}">
                  <a16:creationId xmlns:a16="http://schemas.microsoft.com/office/drawing/2014/main" id="{34036B85-1528-45D3-A01F-ADDE7E6694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0" y="1738"/>
              <a:ext cx="2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9" name="Rectangle 101">
              <a:extLst>
                <a:ext uri="{FF2B5EF4-FFF2-40B4-BE49-F238E27FC236}">
                  <a16:creationId xmlns:a16="http://schemas.microsoft.com/office/drawing/2014/main" id="{692653DA-90BC-4103-924F-A3CB2D1EA2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3" y="1438"/>
              <a:ext cx="103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100" name="Line 102">
              <a:extLst>
                <a:ext uri="{FF2B5EF4-FFF2-40B4-BE49-F238E27FC236}">
                  <a16:creationId xmlns:a16="http://schemas.microsoft.com/office/drawing/2014/main" id="{FB915363-223F-4C66-A8DB-399339FEDF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0" y="1498"/>
              <a:ext cx="2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1" name="Rectangle 104">
              <a:extLst>
                <a:ext uri="{FF2B5EF4-FFF2-40B4-BE49-F238E27FC236}">
                  <a16:creationId xmlns:a16="http://schemas.microsoft.com/office/drawing/2014/main" id="{0B8AE505-576C-4289-A85D-00269FD91A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1252"/>
              <a:ext cx="2529" cy="2898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</p:grp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189E6A0E-83C8-4856-97AD-E26929798534}"/>
              </a:ext>
            </a:extLst>
          </p:cNvPr>
          <p:cNvCxnSpPr/>
          <p:nvPr/>
        </p:nvCxnSpPr>
        <p:spPr>
          <a:xfrm rot="5400000">
            <a:off x="3249489" y="4023569"/>
            <a:ext cx="2830513" cy="2641600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Up Arrow 307">
            <a:extLst>
              <a:ext uri="{FF2B5EF4-FFF2-40B4-BE49-F238E27FC236}">
                <a16:creationId xmlns:a16="http://schemas.microsoft.com/office/drawing/2014/main" id="{9F26BEBA-BC98-46E6-88AF-EFAEFBBB4BC6}"/>
              </a:ext>
            </a:extLst>
          </p:cNvPr>
          <p:cNvSpPr/>
          <p:nvPr/>
        </p:nvSpPr>
        <p:spPr>
          <a:xfrm>
            <a:off x="3575721" y="4437113"/>
            <a:ext cx="885825" cy="885825"/>
          </a:xfrm>
          <a:prstGeom prst="upArrow">
            <a:avLst/>
          </a:prstGeom>
          <a:solidFill>
            <a:srgbClr val="0070C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04" name="Up Arrow 308">
            <a:extLst>
              <a:ext uri="{FF2B5EF4-FFF2-40B4-BE49-F238E27FC236}">
                <a16:creationId xmlns:a16="http://schemas.microsoft.com/office/drawing/2014/main" id="{B4CD708C-16A3-4CE1-BEAA-235E937CD596}"/>
              </a:ext>
            </a:extLst>
          </p:cNvPr>
          <p:cNvSpPr/>
          <p:nvPr/>
        </p:nvSpPr>
        <p:spPr>
          <a:xfrm rot="5400000">
            <a:off x="4701259" y="5605513"/>
            <a:ext cx="885825" cy="885825"/>
          </a:xfrm>
          <a:prstGeom prst="upArrow">
            <a:avLst/>
          </a:prstGeom>
          <a:solidFill>
            <a:srgbClr val="0070C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40E22939-215F-4A1D-B148-B7D5C320E614}"/>
              </a:ext>
            </a:extLst>
          </p:cNvPr>
          <p:cNvSpPr txBox="1"/>
          <p:nvPr/>
        </p:nvSpPr>
        <p:spPr>
          <a:xfrm>
            <a:off x="6056094" y="4986988"/>
            <a:ext cx="2314575" cy="768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2000" dirty="0">
                <a:latin typeface="+mj-lt"/>
              </a:rPr>
              <a:t>Reflected over the</a:t>
            </a:r>
            <a:br>
              <a:rPr lang="en-CA" sz="2000" dirty="0">
                <a:latin typeface="+mj-lt"/>
              </a:rPr>
            </a:br>
            <a:r>
              <a:rPr lang="en-CA" sz="2000" dirty="0">
                <a:latin typeface="+mj-lt"/>
              </a:rPr>
              <a:t>line   </a:t>
            </a:r>
            <a:r>
              <a:rPr lang="en-CA" sz="2400" i="1" dirty="0">
                <a:latin typeface="+mj-lt"/>
              </a:rPr>
              <a:t>y = x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436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5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31 -0.17387 L -4.44444E-6 -3.58382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7" y="8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4" grpId="0" animBg="1"/>
      <p:bldP spid="104" grpId="1" animBg="1"/>
      <p:bldP spid="10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7467600" cy="668337"/>
          </a:xfrm>
        </p:spPr>
        <p:txBody>
          <a:bodyPr/>
          <a:lstStyle/>
          <a:p>
            <a:pPr>
              <a:defRPr/>
            </a:pPr>
            <a:r>
              <a:rPr lang="en-CA" dirty="0"/>
              <a:t>III) Inverse Reflection</a:t>
            </a:r>
          </a:p>
        </p:txBody>
      </p:sp>
      <p:sp>
        <p:nvSpPr>
          <p:cNvPr id="3084" name="Content Placeholder 2"/>
          <p:cNvSpPr>
            <a:spLocks noGrp="1"/>
          </p:cNvSpPr>
          <p:nvPr>
            <p:ph sz="quarter" idx="1"/>
          </p:nvPr>
        </p:nvSpPr>
        <p:spPr>
          <a:xfrm>
            <a:off x="1843088" y="1016000"/>
            <a:ext cx="8824912" cy="3251200"/>
          </a:xfrm>
        </p:spPr>
        <p:txBody>
          <a:bodyPr/>
          <a:lstStyle/>
          <a:p>
            <a:r>
              <a:rPr lang="en-CA" sz="2200"/>
              <a:t>An inverse reflection is an inverse function:</a:t>
            </a:r>
          </a:p>
          <a:p>
            <a:endParaRPr lang="en-CA" sz="2200"/>
          </a:p>
          <a:p>
            <a:r>
              <a:rPr lang="en-CA" sz="2200"/>
              <a:t>A reflection over the line </a:t>
            </a:r>
            <a:r>
              <a:rPr lang="en-CA" sz="2500" i="1"/>
              <a:t>y</a:t>
            </a:r>
            <a:r>
              <a:rPr lang="en-CA" sz="2200" i="1"/>
              <a:t> = </a:t>
            </a:r>
            <a:r>
              <a:rPr lang="en-CA" sz="2500" i="1"/>
              <a:t>x</a:t>
            </a:r>
          </a:p>
          <a:p>
            <a:r>
              <a:rPr lang="en-CA" sz="2200"/>
              <a:t>An inverse reflection occurs when the X-variable &amp; Y-variable switches their position.  Then the Y-variable is isolated</a:t>
            </a:r>
          </a:p>
          <a:p>
            <a:endParaRPr lang="en-CA" sz="2200"/>
          </a:p>
          <a:p>
            <a:pPr>
              <a:buFont typeface="Wingdings" pitchFamily="2" charset="2"/>
              <a:buNone/>
            </a:pPr>
            <a:endParaRPr lang="en-CA" sz="1200"/>
          </a:p>
          <a:p>
            <a:pPr>
              <a:buFont typeface="Wingdings" pitchFamily="2" charset="2"/>
              <a:buNone/>
            </a:pPr>
            <a:r>
              <a:rPr lang="en-CA" sz="2200"/>
              <a:t>Ex: Given the function </a:t>
            </a:r>
            <a:r>
              <a:rPr lang="en-CA" sz="2200" i="1"/>
              <a:t>f(x)</a:t>
            </a:r>
            <a:r>
              <a:rPr lang="en-CA" sz="2200"/>
              <a:t>, find the inverse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452689" y="1465264"/>
          <a:ext cx="145097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50531" imgH="253890" progId="Equation.DSMT4">
                  <p:embed/>
                </p:oleObj>
              </mc:Choice>
              <mc:Fallback>
                <p:oleObj name="Equation" r:id="rId4" imgW="850531" imgH="253890" progId="Equation.DSMT4">
                  <p:embed/>
                  <p:pic>
                    <p:nvPicPr>
                      <p:cNvPr id="30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689" y="1465264"/>
                        <a:ext cx="1450975" cy="433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2"/>
          <p:cNvGraphicFramePr>
            <a:graphicFrameLocks noChangeAspect="1"/>
          </p:cNvGraphicFramePr>
          <p:nvPr/>
        </p:nvGraphicFramePr>
        <p:xfrm>
          <a:off x="3960813" y="1449389"/>
          <a:ext cx="13208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74364" imgH="266584" progId="Equation.DSMT4">
                  <p:embed/>
                </p:oleObj>
              </mc:Choice>
              <mc:Fallback>
                <p:oleObj name="Equation" r:id="rId6" imgW="774364" imgH="266584" progId="Equation.DSMT4">
                  <p:embed/>
                  <p:pic>
                    <p:nvPicPr>
                      <p:cNvPr id="307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0813" y="1449389"/>
                        <a:ext cx="1320800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2"/>
          <p:cNvGraphicFramePr>
            <a:graphicFrameLocks noChangeAspect="1"/>
          </p:cNvGraphicFramePr>
          <p:nvPr/>
        </p:nvGraphicFramePr>
        <p:xfrm>
          <a:off x="2517776" y="3070225"/>
          <a:ext cx="1450975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50531" imgH="253890" progId="Equation.DSMT4">
                  <p:embed/>
                </p:oleObj>
              </mc:Choice>
              <mc:Fallback>
                <p:oleObj name="Equation" r:id="rId8" imgW="850531" imgH="253890" progId="Equation.DSMT4">
                  <p:embed/>
                  <p:pic>
                    <p:nvPicPr>
                      <p:cNvPr id="307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7776" y="3070225"/>
                        <a:ext cx="1450975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2"/>
          <p:cNvGraphicFramePr>
            <a:graphicFrameLocks noChangeAspect="1"/>
          </p:cNvGraphicFramePr>
          <p:nvPr/>
        </p:nvGraphicFramePr>
        <p:xfrm>
          <a:off x="4006850" y="3062289"/>
          <a:ext cx="1125538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60113" imgH="253890" progId="Equation.DSMT4">
                  <p:embed/>
                </p:oleObj>
              </mc:Choice>
              <mc:Fallback>
                <p:oleObj name="Equation" r:id="rId9" imgW="660113" imgH="253890" progId="Equation.DSMT4">
                  <p:embed/>
                  <p:pic>
                    <p:nvPicPr>
                      <p:cNvPr id="307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6850" y="3062289"/>
                        <a:ext cx="1125538" cy="433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2424114" y="4246563"/>
          <a:ext cx="2352675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679700" imgH="520700" progId="Equation.DSMT4">
                  <p:embed/>
                </p:oleObj>
              </mc:Choice>
              <mc:Fallback>
                <p:oleObj name="Equation" r:id="rId11" imgW="2679700" imgH="520700" progId="Equation.DSMT4">
                  <p:embed/>
                  <p:pic>
                    <p:nvPicPr>
                      <p:cNvPr id="922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4" y="4246563"/>
                        <a:ext cx="2352675" cy="455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6" name="Object 10"/>
          <p:cNvGraphicFramePr>
            <a:graphicFrameLocks noChangeAspect="1"/>
          </p:cNvGraphicFramePr>
          <p:nvPr/>
        </p:nvGraphicFramePr>
        <p:xfrm>
          <a:off x="3468688" y="4748213"/>
          <a:ext cx="141446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511300" imgH="406400" progId="Equation.DSMT4">
                  <p:embed/>
                </p:oleObj>
              </mc:Choice>
              <mc:Fallback>
                <p:oleObj name="Equation" r:id="rId13" imgW="1511300" imgH="406400" progId="Equation.DSMT4">
                  <p:embed/>
                  <p:pic>
                    <p:nvPicPr>
                      <p:cNvPr id="922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8688" y="4748213"/>
                        <a:ext cx="1414462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8" name="Object 12"/>
          <p:cNvGraphicFramePr>
            <a:graphicFrameLocks noChangeAspect="1"/>
          </p:cNvGraphicFramePr>
          <p:nvPr/>
        </p:nvGraphicFramePr>
        <p:xfrm>
          <a:off x="2960689" y="5235576"/>
          <a:ext cx="1455737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511300" imgH="406400" progId="Equation.DSMT4">
                  <p:embed/>
                </p:oleObj>
              </mc:Choice>
              <mc:Fallback>
                <p:oleObj name="Equation" r:id="rId15" imgW="1511300" imgH="406400" progId="Equation.DSMT4">
                  <p:embed/>
                  <p:pic>
                    <p:nvPicPr>
                      <p:cNvPr id="922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0689" y="5235576"/>
                        <a:ext cx="1455737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9" name="Object 13"/>
          <p:cNvGraphicFramePr>
            <a:graphicFrameLocks noChangeAspect="1"/>
          </p:cNvGraphicFramePr>
          <p:nvPr/>
        </p:nvGraphicFramePr>
        <p:xfrm>
          <a:off x="3062288" y="5761038"/>
          <a:ext cx="1155700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397000" imgH="889000" progId="Equation.DSMT4">
                  <p:embed/>
                </p:oleObj>
              </mc:Choice>
              <mc:Fallback>
                <p:oleObj name="Equation" r:id="rId17" imgW="1397000" imgH="889000" progId="Equation.DSMT4">
                  <p:embed/>
                  <p:pic>
                    <p:nvPicPr>
                      <p:cNvPr id="922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2288" y="5761038"/>
                        <a:ext cx="1155700" cy="735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3"/>
          <p:cNvGraphicFramePr>
            <a:graphicFrameLocks noChangeAspect="1"/>
          </p:cNvGraphicFramePr>
          <p:nvPr/>
        </p:nvGraphicFramePr>
        <p:xfrm>
          <a:off x="4375150" y="5943601"/>
          <a:ext cx="11557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396394" imgH="533169" progId="Equation.DSMT4">
                  <p:embed/>
                </p:oleObj>
              </mc:Choice>
              <mc:Fallback>
                <p:oleObj name="Equation" r:id="rId19" imgW="1396394" imgH="533169" progId="Equation.DSMT4">
                  <p:embed/>
                  <p:pic>
                    <p:nvPicPr>
                      <p:cNvPr id="12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5150" y="5943601"/>
                        <a:ext cx="1155700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0" name="TextBox 13"/>
          <p:cNvSpPr txBox="1">
            <a:spLocks noChangeArrowheads="1"/>
          </p:cNvSpPr>
          <p:nvPr/>
        </p:nvSpPr>
        <p:spPr bwMode="auto">
          <a:xfrm>
            <a:off x="1524001" y="6611938"/>
            <a:ext cx="4022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CA" sz="1000"/>
              <a:t>© Copyright All Rights Reserved Homework Depot </a:t>
            </a:r>
            <a:r>
              <a:rPr lang="en-CA" sz="1000">
                <a:hlinkClick r:id="rId21"/>
              </a:rPr>
              <a:t>www.BCMath.ca</a:t>
            </a:r>
            <a:r>
              <a:rPr lang="en-CA" sz="100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137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918E7C3-D5EA-411C-83EE-7AD1F4ED592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847528" y="274638"/>
                <a:ext cx="8424936" cy="1143000"/>
              </a:xfrm>
            </p:spPr>
            <p:txBody>
              <a:bodyPr>
                <a:normAutofit/>
              </a:bodyPr>
              <a:lstStyle/>
              <a:p>
                <a:r>
                  <a:rPr lang="en-CA" sz="2300" dirty="0"/>
                  <a:t>Given that the coordinate (</a:t>
                </a:r>
                <a:r>
                  <a:rPr lang="en-CA" sz="2300" dirty="0" err="1"/>
                  <a:t>a,b</a:t>
                </a:r>
                <a:r>
                  <a:rPr lang="en-CA" sz="2300" dirty="0"/>
                  <a:t>) is on the function </a:t>
                </a:r>
                <a14:m>
                  <m:oMath xmlns:m="http://schemas.openxmlformats.org/officeDocument/2006/math">
                    <m:r>
                      <a:rPr lang="en-CA" sz="23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sz="23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3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sz="2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3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CA" sz="23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CA" sz="2300" dirty="0"/>
                  <a:t> what will the coordinate be on the following functions?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918E7C3-D5EA-411C-83EE-7AD1F4ED59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847528" y="274638"/>
                <a:ext cx="8424936" cy="1143000"/>
              </a:xfrm>
              <a:blipFill>
                <a:blip r:embed="rId4"/>
                <a:stretch>
                  <a:fillRect l="-1013" t="-4255" b="-11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745749-A6CA-4641-BAF9-6B6DF45C02A9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981200" y="1600200"/>
                <a:ext cx="2314600" cy="456510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CA" dirty="0"/>
                  <a:t>a)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CA" dirty="0"/>
              </a:p>
              <a:p>
                <a:pPr marL="0" indent="0">
                  <a:buNone/>
                </a:pPr>
                <a:endParaRPr lang="en-CA" dirty="0"/>
              </a:p>
              <a:p>
                <a:pPr marL="0" indent="0">
                  <a:buNone/>
                </a:pPr>
                <a:endParaRPr lang="en-CA" dirty="0"/>
              </a:p>
              <a:p>
                <a:pPr marL="0" indent="0">
                  <a:buNone/>
                </a:pPr>
                <a:r>
                  <a:rPr lang="en-CA" dirty="0"/>
                  <a:t>b)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  <a:p>
                <a:pPr marL="0" indent="0">
                  <a:buNone/>
                </a:pPr>
                <a:endParaRPr lang="en-CA" dirty="0"/>
              </a:p>
              <a:p>
                <a:pPr marL="0" indent="0">
                  <a:buNone/>
                </a:pPr>
                <a:endParaRPr lang="en-CA" dirty="0"/>
              </a:p>
              <a:p>
                <a:pPr marL="0" indent="0">
                  <a:buNone/>
                </a:pPr>
                <a:r>
                  <a:rPr lang="en-CA" dirty="0"/>
                  <a:t>c)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745749-A6CA-4641-BAF9-6B6DF45C02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981200" y="1600200"/>
                <a:ext cx="2314600" cy="4565104"/>
              </a:xfrm>
              <a:blipFill>
                <a:blip r:embed="rId5"/>
                <a:stretch>
                  <a:fillRect l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55790FD-ABB5-4BA1-9B98-0C8380A66397}"/>
                  </a:ext>
                </a:extLst>
              </p:cNvPr>
              <p:cNvSpPr txBox="1"/>
              <p:nvPr/>
            </p:nvSpPr>
            <p:spPr>
              <a:xfrm>
                <a:off x="5879976" y="1417638"/>
                <a:ext cx="1080120" cy="48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/>
                  <a:t>a)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i="1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en-CA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55790FD-ABB5-4BA1-9B98-0C8380A663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976" y="1417638"/>
                <a:ext cx="1080120" cy="483466"/>
              </a:xfrm>
              <a:prstGeom prst="rect">
                <a:avLst/>
              </a:prstGeom>
              <a:blipFill>
                <a:blip r:embed="rId6"/>
                <a:stretch>
                  <a:fillRect l="-5085" b="-6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AD8376-CB1C-47DF-AE4D-1A301EDCFCC4}"/>
                  </a:ext>
                </a:extLst>
              </p:cNvPr>
              <p:cNvSpPr txBox="1"/>
              <p:nvPr/>
            </p:nvSpPr>
            <p:spPr>
              <a:xfrm>
                <a:off x="8004212" y="1417638"/>
                <a:ext cx="1080120" cy="48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/>
                  <a:t>b)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i="1"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  <m:r>
                      <a:rPr lang="en-CA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i="1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en-CA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AD8376-CB1C-47DF-AE4D-1A301EDCFC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4212" y="1417638"/>
                <a:ext cx="1080120" cy="483466"/>
              </a:xfrm>
              <a:prstGeom prst="rect">
                <a:avLst/>
              </a:prstGeom>
              <a:blipFill>
                <a:blip r:embed="rId7"/>
                <a:stretch>
                  <a:fillRect l="-4520" b="-6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03D6B2-0F91-4BFE-8FA0-0114A7F5C513}"/>
                  </a:ext>
                </a:extLst>
              </p:cNvPr>
              <p:cNvSpPr txBox="1"/>
              <p:nvPr/>
            </p:nvSpPr>
            <p:spPr>
              <a:xfrm>
                <a:off x="5886027" y="2318905"/>
                <a:ext cx="1080120" cy="48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/>
                  <a:t>C)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i="1"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  <m:r>
                      <a:rPr lang="en-CA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03D6B2-0F91-4BFE-8FA0-0114A7F5C5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027" y="2318905"/>
                <a:ext cx="1080120" cy="483466"/>
              </a:xfrm>
              <a:prstGeom prst="rect">
                <a:avLst/>
              </a:prstGeom>
              <a:blipFill>
                <a:blip r:embed="rId8"/>
                <a:stretch>
                  <a:fillRect l="-5085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17B2E8B-A2F6-467E-B5F3-EA5900E9F60E}"/>
                  </a:ext>
                </a:extLst>
              </p:cNvPr>
              <p:cNvSpPr txBox="1"/>
              <p:nvPr/>
            </p:nvSpPr>
            <p:spPr>
              <a:xfrm>
                <a:off x="8010263" y="2318905"/>
                <a:ext cx="1080120" cy="48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/>
                  <a:t>D)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i="1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en-CA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i="1"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  <m:r>
                      <a:rPr lang="en-CA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17B2E8B-A2F6-467E-B5F3-EA5900E9F6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0263" y="2318905"/>
                <a:ext cx="1080120" cy="483466"/>
              </a:xfrm>
              <a:prstGeom prst="rect">
                <a:avLst/>
              </a:prstGeom>
              <a:blipFill>
                <a:blip r:embed="rId9"/>
                <a:stretch>
                  <a:fillRect l="-4520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5B30D87-3EE6-42A6-B326-493E04C20C87}"/>
                  </a:ext>
                </a:extLst>
              </p:cNvPr>
              <p:cNvSpPr txBox="1"/>
              <p:nvPr/>
            </p:nvSpPr>
            <p:spPr>
              <a:xfrm>
                <a:off x="5892078" y="3220172"/>
                <a:ext cx="1080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/>
                  <a:t>E)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5B30D87-3EE6-42A6-B326-493E04C20C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2078" y="3220172"/>
                <a:ext cx="1080120" cy="369332"/>
              </a:xfrm>
              <a:prstGeom prst="rect">
                <a:avLst/>
              </a:prstGeom>
              <a:blipFill>
                <a:blip r:embed="rId10"/>
                <a:stretch>
                  <a:fillRect l="-5085" t="-8197" r="-113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F8ECDB0-3FC6-4837-B971-0C12AFCB5989}"/>
                  </a:ext>
                </a:extLst>
              </p:cNvPr>
              <p:cNvSpPr txBox="1"/>
              <p:nvPr/>
            </p:nvSpPr>
            <p:spPr>
              <a:xfrm>
                <a:off x="8016314" y="3220172"/>
                <a:ext cx="1080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/>
                  <a:t>F)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F8ECDB0-3FC6-4837-B971-0C12AFCB59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6314" y="3220172"/>
                <a:ext cx="1080120" cy="369332"/>
              </a:xfrm>
              <a:prstGeom prst="rect">
                <a:avLst/>
              </a:prstGeom>
              <a:blipFill>
                <a:blip r:embed="rId11"/>
                <a:stretch>
                  <a:fillRect l="-452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26B3D10-115B-4043-98A0-4B9A5C1633FF}"/>
                  </a:ext>
                </a:extLst>
              </p:cNvPr>
              <p:cNvSpPr txBox="1"/>
              <p:nvPr/>
            </p:nvSpPr>
            <p:spPr>
              <a:xfrm>
                <a:off x="5898129" y="4121439"/>
                <a:ext cx="1422007" cy="48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/>
                  <a:t>G)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i="1"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  <m:r>
                      <a:rPr lang="en-CA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26B3D10-115B-4043-98A0-4B9A5C1633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8129" y="4121439"/>
                <a:ext cx="1422007" cy="483466"/>
              </a:xfrm>
              <a:prstGeom prst="rect">
                <a:avLst/>
              </a:prstGeom>
              <a:blipFill>
                <a:blip r:embed="rId12"/>
                <a:stretch>
                  <a:fillRect l="-3863" b="-6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0319A28-1871-4E42-9F62-6C36C711E8A6}"/>
                  </a:ext>
                </a:extLst>
              </p:cNvPr>
              <p:cNvSpPr txBox="1"/>
              <p:nvPr/>
            </p:nvSpPr>
            <p:spPr>
              <a:xfrm>
                <a:off x="8022365" y="4121439"/>
                <a:ext cx="1386003" cy="48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/>
                  <a:t>H)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i="1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en-CA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0319A28-1871-4E42-9F62-6C36C711E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2365" y="4121439"/>
                <a:ext cx="1386003" cy="483466"/>
              </a:xfrm>
              <a:prstGeom prst="rect">
                <a:avLst/>
              </a:prstGeom>
              <a:blipFill>
                <a:blip r:embed="rId13"/>
                <a:stretch>
                  <a:fillRect l="-3524" b="-6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504811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5ABA2F-9D7B-4F54-A84F-8F4E4ADF8DB7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770348" y="116632"/>
                <a:ext cx="8430108" cy="89269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CA" dirty="0"/>
                  <a:t>Ex: Given the table of values for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, fill in the TOV for the other functions: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5ABA2F-9D7B-4F54-A84F-8F4E4ADF8D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770348" y="116632"/>
                <a:ext cx="8430108" cy="892696"/>
              </a:xfrm>
              <a:blipFill>
                <a:blip r:embed="rId4"/>
                <a:stretch>
                  <a:fillRect l="-1085" t="-5442" b="-7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6" name="Object 105">
            <a:extLst>
              <a:ext uri="{FF2B5EF4-FFF2-40B4-BE49-F238E27FC236}">
                <a16:creationId xmlns:a16="http://schemas.microsoft.com/office/drawing/2014/main" id="{157FB30A-32E7-4DF1-96BC-4B5CBC8311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578442"/>
              </p:ext>
            </p:extLst>
          </p:nvPr>
        </p:nvGraphicFramePr>
        <p:xfrm>
          <a:off x="1703512" y="1226617"/>
          <a:ext cx="1600572" cy="3887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88840" imgH="2158920" progId="Equation.DSMT4">
                  <p:embed/>
                </p:oleObj>
              </mc:Choice>
              <mc:Fallback>
                <p:oleObj name="Equation" r:id="rId5" imgW="888840" imgH="2158920" progId="Equation.DSMT4">
                  <p:embed/>
                  <p:pic>
                    <p:nvPicPr>
                      <p:cNvPr id="106" name="Object 105">
                        <a:extLst>
                          <a:ext uri="{FF2B5EF4-FFF2-40B4-BE49-F238E27FC236}">
                            <a16:creationId xmlns:a16="http://schemas.microsoft.com/office/drawing/2014/main" id="{157FB30A-32E7-4DF1-96BC-4B5CBC8311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03512" y="1226617"/>
                        <a:ext cx="1600572" cy="38871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" name="Object 106">
            <a:extLst>
              <a:ext uri="{FF2B5EF4-FFF2-40B4-BE49-F238E27FC236}">
                <a16:creationId xmlns:a16="http://schemas.microsoft.com/office/drawing/2014/main" id="{5A16DD10-6F84-4EB4-9959-A33143924C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3249557"/>
              </p:ext>
            </p:extLst>
          </p:nvPr>
        </p:nvGraphicFramePr>
        <p:xfrm>
          <a:off x="3863975" y="836712"/>
          <a:ext cx="1600200" cy="425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88840" imgH="2361960" progId="Equation.DSMT4">
                  <p:embed/>
                </p:oleObj>
              </mc:Choice>
              <mc:Fallback>
                <p:oleObj name="Equation" r:id="rId7" imgW="888840" imgH="2361960" progId="Equation.DSMT4">
                  <p:embed/>
                  <p:pic>
                    <p:nvPicPr>
                      <p:cNvPr id="107" name="Object 106">
                        <a:extLst>
                          <a:ext uri="{FF2B5EF4-FFF2-40B4-BE49-F238E27FC236}">
                            <a16:creationId xmlns:a16="http://schemas.microsoft.com/office/drawing/2014/main" id="{5A16DD10-6F84-4EB4-9959-A33143924C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63975" y="836712"/>
                        <a:ext cx="1600200" cy="425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" name="Object 107">
            <a:extLst>
              <a:ext uri="{FF2B5EF4-FFF2-40B4-BE49-F238E27FC236}">
                <a16:creationId xmlns:a16="http://schemas.microsoft.com/office/drawing/2014/main" id="{5C1BF179-032B-4213-8A25-54CC8DDF56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0332190"/>
              </p:ext>
            </p:extLst>
          </p:nvPr>
        </p:nvGraphicFramePr>
        <p:xfrm>
          <a:off x="6083301" y="1196975"/>
          <a:ext cx="1736725" cy="388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65160" imgH="2158920" progId="Equation.DSMT4">
                  <p:embed/>
                </p:oleObj>
              </mc:Choice>
              <mc:Fallback>
                <p:oleObj name="Equation" r:id="rId9" imgW="965160" imgH="2158920" progId="Equation.DSMT4">
                  <p:embed/>
                  <p:pic>
                    <p:nvPicPr>
                      <p:cNvPr id="108" name="Object 107">
                        <a:extLst>
                          <a:ext uri="{FF2B5EF4-FFF2-40B4-BE49-F238E27FC236}">
                            <a16:creationId xmlns:a16="http://schemas.microsoft.com/office/drawing/2014/main" id="{5C1BF179-032B-4213-8A25-54CC8DDF56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083301" y="1196975"/>
                        <a:ext cx="1736725" cy="3887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" name="Object 108">
            <a:extLst>
              <a:ext uri="{FF2B5EF4-FFF2-40B4-BE49-F238E27FC236}">
                <a16:creationId xmlns:a16="http://schemas.microsoft.com/office/drawing/2014/main" id="{750F1F87-AD1D-4320-941F-88290D9557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7405514"/>
              </p:ext>
            </p:extLst>
          </p:nvPr>
        </p:nvGraphicFramePr>
        <p:xfrm>
          <a:off x="8389938" y="836712"/>
          <a:ext cx="1738312" cy="425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65160" imgH="2361960" progId="Equation.DSMT4">
                  <p:embed/>
                </p:oleObj>
              </mc:Choice>
              <mc:Fallback>
                <p:oleObj name="Equation" r:id="rId11" imgW="965160" imgH="2361960" progId="Equation.DSMT4">
                  <p:embed/>
                  <p:pic>
                    <p:nvPicPr>
                      <p:cNvPr id="109" name="Object 108">
                        <a:extLst>
                          <a:ext uri="{FF2B5EF4-FFF2-40B4-BE49-F238E27FC236}">
                            <a16:creationId xmlns:a16="http://schemas.microsoft.com/office/drawing/2014/main" id="{750F1F87-AD1D-4320-941F-88290D9557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389938" y="836712"/>
                        <a:ext cx="1738312" cy="4252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1932843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ce696e9412443ecc57c32ed4796326ae4778a"/>
  <p:tag name="GENSWF_OUTPUT_FILE_NAME" val="m10hc5.3"/>
  <p:tag name="ISPRING_RESOURCE_PATHS_HASH_2" val="698732b712deddeaad1875b94505386a52fe488"/>
  <p:tag name="ISPRING_RESOURCE_PATHS_HASH_PRESENTER" val="8bcda892977d456fcf938abed84f1e4f36760"/>
  <p:tag name="ISPRING_ULTRA_SCORM_COURSE_ID" val="C736F2D2-C9BE-406B-AC82-CA1C8EDDF527"/>
  <p:tag name="ISPRING_SCORM_RATE_SLIDES" val="1"/>
  <p:tag name="ISPRING_SCORM_PASSING_SCORE" val="100.0000000000"/>
  <p:tag name="ISPRING_PLAYERS_CUSTOMIZATION" val="UEsDBBQAAgAIABQEQUoqDcM2UQQAAAsQAAAdAAAAdW5pdmVyc2FsL2NvbW1vbl9tZXNzYWdlcy5sbmetV/9u2zYQ/r9A34EQUGADNrcd0KIYEgeyxNhEZMmV6DjZMAiMxNhEKDHTD7fZX32aPtieZEdKbuykg6SkgG1YtO+74913H49HJ58ziba8KIXKj623ozcW4nmiUpGvj60lPf31g4XKiuUpkyrnx1auLHQyfvniSLJ8XbM1h+8vXyB0lPGyhMdyrJ/un5FIj63FJHaC+cL2L2MvmAbxhEytsaOyW5bfIU+t1U+/vf/w+e279z8fvW7t+sBEc9vzDoGQQXr3pgeQT8PAiwENe7GPL6g11p/D7IIl9YiPrXH7ZZj1IsTn1lh/dtotwxD7NI484uKYRLEfUJMLD1PsWuNLVaMN23JUKbQV/BOqNhzqWImCo1KK1PyQKFjIa97lzA3mNvHjEEc0JA4lgW+NI1UUd78YWFZXG1WAuxKlomRXkqfGJzDG/H5b8BJcswoYheBVbQT8U2VM5KNO16G9Iv40pkHgRTH23d2KNcZ5ityCaTcDUUI7wiEAFKzkxRNsY8MyY45sKYchzMh05sGb6hBmYr2R8K6GxrHAUIMFz7usgCM4BHZF0SoIXZ00cIUYumVl+UkV6QE/9gvVBUx8JwAKOnQPnGqMHTDUWIBuFAVPqi6wOY4ie4rjSXABRIa+C4ZYBGfQbmdDLC5xBC2Coy4b3z4nU1sTXrfYjv+7/kqYprO8QyxJwE6nbytUXcKKTil0gem0cpiXCH9cQtWI7X2nixtASKyp11psOYRQpN3sAU1xsKv583FJ/ohPbeJhNwZCucEqpkbstDMG8pCrCjEpld4A+GXpluUJR1c8YTUQ/g7+lorU/E0X20Tydy3+QaxqpeVVq0q+iy9ejZ4XGqEeqOmKFXmPPn8AdaCJjzeb1SXstKp4dlt17WIvE6MfEsVz96W77n831acuz9zRA/9DtxM1wjQh0O0TofpbYDiKtPjC6SH7WxH/FBwtGn0DAST59QCfftAC+Ao9FeMcMn8QwjlUZID9Ck8iQnWO+VUpqs4z2xSqqff3OZLAkCR5xe95csWvFfS/5GzbHN0g4YY4oyc4G0SIvcniQKdbFB8CWjfjA4QkRQb7T3tgLud4l8FGXg8ysVK1TI2cSXFjJBZqU2f88cxyXajMrEpW7nqpUfiT50TRbC5snC4GnL0RtkNnFju272A97uoelj2NgMs6Jo9GsWdPtDmQOmNVsoFz5VrVedoTqJlYXXxqA1ib0oizItn8++VrT4wHkTSrqF39fRAIdKjWJfwN7E9fVbz8qwuE2pNDO/PQx6qd8Hd2PQd+SoAOP2SSZs2hlakMlkbdfoFtbdFsSm1nNgdCRoZ/qi6S7jFlH2Fuh2cgSmYWtcZzVtyAolGl5CAUk2pNwGqY9/tLVl1JkfMhts87E/SGKVnEtuuaGyc0nxTJTXOWpjBXJ+3VU8LVsy+YM7N9ELwHeDwV1UBAc8bs5AUavXm+b/Pt4yPn21Npru1Hr/du8f8BUEsDBBQAAgAIABQEQUoZjuBKjAQAAEwVAAAnAAAAdW5pdmVyc2FsL2ZsYXNoX3B1Ymxpc2hpbmdfc2V0dGluZ3MueG1szVhbcxo3FH7nV2i2k8cYO7VbxwN4sL2MmXArrJtkOh1G7B5Y1VppI2kh5Km/pj+sv6RHyGAwvohmyHj8gNGe7zsXnRtbOf+acTIFpZkU1eDo4DAgIGKZMDGpBjdR4+1pQLShIqFcCqgGQgbkvFaq5MWIM50OwBgU1QRphD7LTTVIjcnPyuXZbHbAdK7sU8kLg/z6IJZZOVegQRhQ5ZzTOX6YeQ46qJVKhFTcUVsmBQfCEjRBMGsd5Q1OdRqUndiIxrcTJQuRXEouFVGTUTX46bRu/5YyjuqKZSCsc7qGh/bYnNEkYdYeygfsG5AU2CRFw48OjwMyY4lJq8G7Y0uD4uVtmgW5c4JamkuJ3ghzx5+BoQk11H11ChWMQWFYQdeMKgBJN87WJA18NasDd5TMBc1YHOETYkNVDa6iYT9shP2wcxkOb/otZ6o3ImpGrdALM2g1r8JhpxuFg+F11G7tDIrCT9EOoF0t86bv9cNB2InC/vCi2d0R4W/UPSZs15utHTEfw4tBM9pVU6fe3hXSu+52/DDXn3thv9XsfBhG3W4ravbuUYscXsvWSnkz8StYILJQG+m9LPxeKo18kOUaDDYeTtUEItlgWI5jyjUE5K8cJr8VlDMztyWK/ekWIK/rHGLTt/VXDWxNBfd0jhBNQ2VrxX2yKu73xxvel536Nc8eN7RCjaFxio3ALOt4/WQpNZZio4TtdzKSPFm5BNkIkg7NYK29DW6ZaKDkUUDGeBEcna0rRnlAmEHn4xVYFyNtmFk01Ma6JEEubNxA2oOtYMQpVeiiXj+/i7vtYXHtj440oP90sXBHT4mGIiFXis6wsfuI90D4iF3jNXF7VaC8jFBU7yBJ6pz7CPeXSesj3KbqFhSJpORe8r1lWpGmGEsv2zPKvOz+CCPNDPiIXjAv1d3CcCa8GBep42WlLHhC5rIgnN0CMZJgRIoM/0uBrE9UMlYyW5zi0DdEc4ZpPWUwg+TcR9FnVJEViMR9I+dgnIYvBftGRjCWCnmBTjGB8Zxpx3+wE3FOtb4npUsb37i51OxchZ/eWAdpMqU443cjx64CWW72wU/RdyFRBecSo7lGgZGJaYGlYu8nYclCzMdNb90pnS4u3V7kghSvm6E9jhMfxNj/mCjAlzCmgkjB54TGWLLaptCUyULjiUsWR63/l4EOSphYmDrBNo3KVOLXdA6P3v18fPLLr6fvzw7K//79z9tnQXezt8ep1eaG7+WzG5s38sF2+ALuiS3MD/VgF3sB9ORG5o3b1cxntjNv5CM7mjf24abmDdza115APrO1bWEbUmW23SRb9/n4An+3Lm3vE5Wy3XMeX3sW+9lr3HoGYb1/eU0w0jetaHDmN+wIBixOsTWM7e9Pr8HfD3/34sZge/WqcOBF1/Ua9B88FyM7qHtrQ9rLBJyyEzfScc5yluGSkvywBvo97eyp9N9nJ9xbh/ghVf5dP25ci9hTlQNVcYpJtLfEe/VddJ/hfU0Rc99WryQ23kGsftdvvrSzTzImWIZxtCvf6k1f7eT4sFJ+/FGphGybb0Brpf8AUEsDBBQAAgAIABQEQUohUYoetgIAAFEKAAAhAAAAdW5pdmVyc2FsL2ZsYXNoX3NraW5fc2V0dGluZ3MueG1slVZtb9sgEP6+XxFl3+PuNZ1EI6VpJlXq1mqt+h3bFxsFgwU4Xf79wEANiR17OVUKd89zd9wLKZJ7wlYfZjOUccrFMyhFWCGNxutmJL+Zp41SnC0yzhQwtWBcVJjOVx9/th+UtMgxFj+AmMrZ4Qy6MMv2M4XiYnxbGhkiZLyqMTs+8IIvUpztC8Eblo+mVh5rEJSwvUZe/VhutoMBKJHqXkEV5bS9NjKNUguQEkxK37dGRlkUp0B9pKv2M5HThbp8+xPagUiiWtr6k5EhWo0LiIt8vTYyjGfae9yVpZHLBAV/lYZ++WxkEErxEUTs/O6rkUEGr5v6f2akFrwwBY05l5v4zqEc53r9TFZXRkYJ5kIm0GgXXHnau94FIPc13Htk1lVw+mTqevIgmKanFFZKNIASf7I2WfK3x0bp/YDVDlOpAaGqAz3ppJ9wI72bWNfh/sAbYXnoy2k6yCunTQUbm3DgLtZ3+M3mtn0rQqfvuiBDAQenDFLslB3yt67rGTJQdshnSnJ4ZPR4Bj+1WI7v8S123bxcfm0FhvUxd1Z/8lYT6cFsrgxCO4XHVDyHlTTpvJAKTNtQ0upsSslZTojhAymwIpz9Mrj02F5GouTE4Eatf7CQIopC37y1OepXOuxXex4fR/uj0N3NnmdKv+E3c6wUzspK/yjJ+czx9JJoN/Okn2FeSQ0Hcc92fCKnwmIP4oVzOjUK4wqmYrldrAE0SoICoKS/wsj56Cs9a6oUxFZ3jIAfmVhncSUpSqr/1CuBN8i90TVswGqpqtT+GCb0HR5o3AAAFlnpJ9YerKVqqCIUDuD3PlC0Vx66G5J6QoeGba0eYKeCDXGKk3EMNqibRvdIdGMSTm1s6CG86qz6GdYST7zDxSOvcCrbi0VLP/Ym+5fMjF4Isgo3TJFrbT8voVaafyX/AVBLAwQUAAIACAAUBEFK5yungGEEAABdFAAAJgAAAHVuaXZlcnNhbC9odG1sX3B1Ymxpc2hpbmdfc2V0dGluZ3MueG1szVjdcho3FL73U2i2k8uAnTqt4wE82F4PTDAQWDfJdDqM2D2wqrXSVtJCyFWfpg+WJ+kRMhiMf7Rt7HZ8gTl7vk/nHJ2/pXbyJeNkBkozKerBQWU/ICBimTAxrQdX0cXro4BoQ0VCuRRQD4QMyEljr5YXY850OgRjUFUTpBH6ODf1IDUmP65W5/N5helc2aeSFwb5dSWWWTVXoEEYUNWc0wV+mEUOOmjs7RFSc6JLmRQcCEvQBMGsdZS3TMaDqtMa0/h6qmQhkjPJpSJqOq4HPxw17d9KxzGdswyE9U03UGjF5pgmCbPmUD5kX4GkwKYp2n2wfxiQOUtMWg/eHFoaVK/u0izJnQ/U0pxJdEaYG/4MDE2ooe6rO1DBBBRGFXTDqAKQdEu2oWngi1kLnChZCJqxOMInxEaqHpxHo0F4EQ7C7lk4uhp0nKneiKgddUIvzLDTPg9H3V4UDket6LJTGhSFn6ISoLKWedP3B+Ew7EbhYHTa7pVE+Bt1iwkvm+1OSczH8HTYjsqe1G1eloX0W72uH6b1uR8OOu3u+1HU63Widv8WtczhjWytVbcTv4YFIgu1ld6ruu+n0sg7Wa7BYN/hVE0hkhcMy3FCuYaA/J7D9ENBOTMLW6LYnq4B8qbOITYDW3/1wNZUcEvnCNE0PGyjuN+ui/vd4Zb3VXf8hmf3G1qjxtA4xUZgVnW8KVlpTaTYKmH7nYwlT9YuTTDSHL1pKkZ5QJhB7+L1U2NjYC4Yxzuw2IPKRJgd9+KUKjRab8pvImm7Utz4tSsN6N+cd070kGooEnKu6Bw7tY96H4SPWgsDz23wQXkZoaguoUmanPsoD1Zp6KN8SdU1KBJJyb30+6tEIW0xkV62Z5R52f0RxpoZ8FE9ZV5H9wrDmfBiXKaOl5Wy4AlZyIJwdg3ESIIRKTL8LwWyOSPJRMlsKeVUG6I5S4DMGMwhOfE56DMekRWIxAUi52DcCX8U7CsZw0Qq5AU6wwRGOdOOv1KKOKda35LSlY2v3KRpd8/DT6+sgzSZUZza5cixT0CWm+fgp+i7kHgE5xKjuUGBkYlpgaVi7ydhyVLNx03vs1M6W166vcglKV43Q3scJz6IsX8xUYAvYUwFkYIvCI2xZLVNoRmThUaJSxZHrf+RgQ5KmFiaOsW1Eg9TiV/T2T948+Ph259+Pnp3XKl++/Ov14+CbqZpn1N7mhunZ4/uYN7IO/veE7gH9io/1J3t6gnQgzuWN66smY/sW97Ie7Yub+zd3csbuLOBPYF8ZA/bwV5Ildl2k+zc5/0r+c0CtLtP1Kp2+7h/kVluXC+zxwzD5uCsRTB2V51oeOw3vgiGIE6x2Cf2HdFrlA/CX7y4MXxe3SccetH1vEb3e89Vx47e/sbY9TIB5+bUDWmcnJxluHYkL9YS/02Deiihn7O3PVvNv0jdPv4C4qr6e9UtUBWnmBbPlkr/faf7rgH7P8XAfVu/2m+9y6/fj7d//NpD+fZPgo29vwFQSwMEFAACAAgAFARBSlGmpFOsAQAAQwYAAB8AAAB1bml2ZXJzYWwvaHRtbF9za2luX3NldHRpbmdzLmpzjZTJTsMwEIbvfYrIXFFV1hZuFS0SEgckuCEObjpNozqeyHZCS8W7k3G32LEBz8WefP5niTzbXtIslrLkPtnavT2/uGfrA/IZVcG56xcRf0F+pkU+h7e8AJFLYB5SH64e3d8nIiTMpBWdbV5JVrf0GNKXBRe6jZcBCRXw6dDlOgB+Bnzr0OUvp7R9WbuSWn2eVcag7KcoDUjTl6gKbhl29mhXu0IPxhrUH+iCp+CIDu2KkSfFmyFZm0uxKLncPGOG/RlPV5nCSs5j8ZebElTzx1c7YHA3fJg6ciLX5slA4QeejsjiZKlAa9jHvZ2SBWHBZyBaugO7fkEd4W5BHl3nOjcHenxB1qZLnkGnS6MxmYvJRqvTzSFZlzOwNjvi6pLMIQTfgOpITa7JHBDLqvzHDywVZtSRDtrt+REVyOe5zPahB2RBjpIl2Vj3ToXa9CfMeULoPaFl6PUVsdEReveezxwFnbjai/scuBqdWH5+8WEVHELdbIw/SOj8njBuDE+XRTMfmuFIPQfd7EE9yQWSo+BqBeoNUdjvEg3YDVbGDujkwy8nOhV3+fS+fwBQSwMEFAACAAgAFARBShra6juqAAAAHwEAABoAAAB1bml2ZXJzYWwvaTE4bl9wcmVzZXRzLnhtbJ2PMQ/CIBCFd34FuV2wW9MA3UzcHHQ2FVFJ6NFw1PrzhdQYZ4dL7l3e915O9a8x8KdL5CNqaMQWuEMbrx7vGk7H3aYFTnnA6xAiOg0YgfeGKd+0eEiOXCZeIpA0PHKeOimXZRGeplQSKIY5l2ASNo6yzBhRVlJOKwor2/m/6M8NDGOcq8vsQ96jKXtRq4VTshoqc3YoPN4iyGpQ8uuuys6US0URSv48ZtgbUEsDBBQAAgAIABQEQUpvwsmzbgAAAHMAAAAcAAAAdW5pdmVyc2FsL2xvY2FsX3NldHRpbmdzLnhtbA3MMQ7CMAxA0b2nsLy3wMbQtBJIbGWhHMBKDERybNRYCG5Ptj88/XH+FoEPbzWbBjwMewTWaCnrM+B9vfRHhOqkicSUA6ohzFM3ikWSG7s3WOEt9ONt5dLC+UqlydN5IX8NkaCHpQ0fmRPupu4PUEsDBBQAAgAIADMDgUTOggk37AIAAIgIAAAUAAAAdW5pdmVyc2FsL3BsYXllci54bWytVU1v2zAMPafA/oOhe62kXdc0kFt0BYod1qFA1m23QLUZW4tteZJcN/31o/xtz+lWYAcDNsX3SPGRNLt6TmLnCZQWMvXIwp0TB1JfBiINPfLw9fZ4Sa4u3x2xLOZ7UI4IPJKnwgJ4TJwAtK9EZhB8z03kkZ7BRWbiZEpIJcweuc+Qu4u0JO+OZuiSao9ExmQrSouicIVGRBpqGeeWRLu+TGimQENqQNEqDeI02JX5OxqfRKbU7DPQPWRm3h64Jmk5nrUYkBSnrlQhPZnPF/TH3ee1H0HCj0WqDU99IA5WclaW8pH7uzsZ5DFoa5uxKsk1GGOTKG0zZlZisUwdrXyPVA6bBLTmIWg3TkNCKyydALNtzHVU8+gBreXVO1Hzln4b+71p3ErlaOec5Y+x0BEe9SGddRLI6DAqS8rrlh300HTQrWUijoJfuVAQlJ/f2haZL0gVsO24Mk9XFz4e4Nst941U+xuEYRfVCrqtaG4lmluCWg63jb7uKEhz2y1wkytoSjVjTyIA+YUrxW1bXBqVA6MjY42lQzCj1ZVrkTpBWGSS+OwftLF+I2l+6teUKQH/Q5hPSNTWRKQBPN8K9DGQYE0NYLGtzTVZ7NqYXU46f0x6fT0wVTnWouBFHMNVCDiGATecdnZ6CAqKa3TxczXC9g4OgiMRRjE+ZpJhfHqQJuFqN8nQOzgIjqW/m4C25raMdFzHUTO1HcToxDphfq6NTMRL2Z6DPWNWZR++NnLN0XUm2oPz+R+jOIjRDOaWTKwu+9bbV83hvZ1TozufTVZZBt2K8wAmzyqvZhbybOQTwJbnsbnp59Tswx50lPPUdExzfcd+l8VavIBTiMD+6RantiYR2J7xyIflaY8B9cTtMghfmqYiMlpLUql5SDmGtXkSUFSYalY+ouqhknkajLRxs+7noGPcVdcKuBPDFjNdnGDzycwj7/GlvsvF2UV3lfPFRYMt87qvAle5vGFV1wl3nUHrfm0vwuqZx9ffUEsDBBQAAgAIABQEQUqxh8dfkwoAABdaAAApAAAAdW5pdmVyc2FsL3NraW5fY3VzdG9taXphdGlvbl9zZXR0aW5ncy54bWztXOtu47oR/t+nIBwcoAWK+CJfC68KXejEWEf2sbTJbovCYGwmFiJLPpLs3Rz4R5+mD9Yn6ZCSYkmRFSmbbne3ipAgIucbksPhDMkvztB7MG1l5/nOxvyd+KZj69T3TfveE/+A0HDpWI47c6lHfV6QLEI22dB3Nc+xiFtDnk/sFXFX72p3xPJoLZCPEMiEitud7zv2+dKxfWr757bjbohVQ3ti7UCP0oCnVn8Z5+yp+4Qa8a882B1Z0nRbo440kBovohIttUb9lixlYpbOZkvsx4lz75zfkuXDvevs7FWRPq4ft9S1TPvh2ExX6p8QtkzPH/t0k9E5dYTVUasAagtT59Fj3wZSR+4O8oEWuaVWsr22yp4isHSDOcZIIfemZ/oxZK/bbw6amcgtuadZlhcanW5XPgGxoY0MzKDdHAmDHIxPv/hHQ7Q6zc4JaYs8UjerCayqHfnESJztbpvpRNKoP+pkY1znnlk5C9ZrdKXOKB9mOWQFa/7YvdaoN1LyMWxwrLmjqbuDlpLdUNJgCc8Z1mMBhcecejroBIpuTHvlfB7bd04IjOKNwmo9sYECx0L9ntRX+/DWltst1GvjFu4jFXcUqBsI6kBQoE5tNZVhPaUi0OvSJQSZbK3DeqL2OWBse9T1x/aKfhGFpHS8KjmCCxfMD3Ke2G2z5xC1euCmaqN2s9Pr4ENLEgShi5SO2lQbh15v0JOaCDfanYZwkPstoSWgZqfTHHQPzV6rI8DbaNAFLW086KJ2r91uqYcWbgEaSZKstpRDTxg0mxK0hvsD5TAayb1GAzWbTaGtHjpdYSQ3EEgLoEMS+syAgirIQvcgyVKzL6CRMpJH7QNWcVfpoH4LdxuNQ1uWhUbjaNzj6OLmOpYWHk5kzhcUZk5BZu3R25LONVzuXBeEDboBL/cpuiUe1Xiuk5Ur4q/PlyTwX5BkqTMSfMqRidKnBcHSpaizbDms898TKyWeeAtmTvGswZNmOIoiSB7ExbPAvwrg4skTYDxtFoWFbQV5Mw90In0W6eYxf0JDPHPmSWckUPEsSJ3FYVFCE8+C3FkIGUuh4lkQAkvgjk2+bJETSVQ8C9JnHjSdRcWzIH/mY1JpFMzCE+jLIJ4WwBo8g+aKP0uk4lmQQnNR6UwK1uM5NBeUkUrBdDyJFsJFuRR6yLNoIdBTMgWL8zSah4rMluVE4Ws6lgw30ApMbjy4hEVc5UxeKNOrmaR9WkymF9OFPL6oiUqwKhFbln9sdftfmp3un4b1EFdQk34lTSZJXYgr6zSK6dKM+XSyAIV4stDwR6Mmsp+lodMPxmSs4ZoY/lJawWyOr2si+1kE+mE+x5qx0CdjFS/G+kKbGtwuE2xgtSZ+cnZoTfYU+Q7am/Qz8tcUQXg2XYo8y1zxChayTXtHC7SnzqWbsXaxMKbTib7AmhqV1ERsr5Dqks/gDuUVzSUdz0GHCwnQfR18weefa0CSZZVWcjm+uJzAt8E6cmnery349l/RmxnWYP6oXQB4hXVdusALefoRZg48bloSNH0Pjva+JOgT1sEzsF4ApknX4wvJGE815lxzrBvzsfLkWUtiI8e2HhFZLgGHIHvsTWfnQQlzNroKfMwr3ZCOf/0Abj2WJhkuHOhEps2d+d7cU+iFuyo0U7CsFKyyufr1w/hvi5E0nmB1AZOnTm8WBl/1rD0Cy8N2fEQsy2HDgKbJak/sJWzR6JLswMUeQWxlrrjYlsDgWWd+25m/I+KHS+uXcFVqKv74y/lX925sTCCs3BDXLrbEUtoSkeH5kDewlYSuQz7f+i+NJWaP87fqyBuMbibp+smhFZmjrx9XqguvGJQOfo/nkBghHMimUwqEr8BjIAZuiGmVAo61ETTHj8Kwe3cRO6CUUqBNQx2ag75CzTXMRaIj1zBH5VTcYFkfG8zq9JZtSAuA+ewFfpDtO+zYYFE4nz35zy29cyBGWJTsYWah3PQChzp/XXtlHSWKxCxexkN7qEiDbt3zW1YEHbPMDduZF1P74QpH1gzCccIkN87OWvHYZ5kPPCTDVO02gWW2wbQF7d65zoaXWsSLFluQFP76lR0JhjgP2p3F2iygV8fSXLlcKJKmYLZbZEvdKo4DN2c9mxj6YiLJTAP4+4b4yzUkpDu2hy+uK9jtqXgkgb7QvDol7nL973/+q7iaVH+CUhSW/qWsHljFLI7hJ31/1xyfev8ooMeQ5CSUvxQEhpvlCFp878y9IbSlZBiScnkFDqNz/3B27rLQ5iOu5Eqav4cwwrdyNfGKuA8QhgzHscoq4sNnDuKX7sPxDLHzLdOmJeFfHdfZ4I3xbCGpKj9cwUKxzOVDkB5XiKDwHgVZcMoqoU+5lDQIVCmVdGX65XXyVBHFBFiXwftxVe4zM8dTwfHECidiZ+cnDsC27zrWjF0dPL8rAwF203FrUdF32ZkpeotLeGvnczh3IiephvV4UVp0Bn2YsV1lqDJZlpaeUzhjrWKiYUFa7tqxIEIqwWhi4snyNEpRZH6zFu/3U9mzjsOGP6yK9fxYmJbX6Bf/mXysMC2vs7QxhRPGM1C6Jo6Mbjtk4sbLi8wcyFCbQGFk3+gtKcN6MGG3Xl6sS2FBUnLjrKjIs59hbmi4mFlZvMP1Ez0e2k95/Iphbh/18DyVqjg6bz3fe4e+6Vv0tGvzccACjM8+f8/y/1AmawEEt7NpYwSlyH/c0nc1OGuQ5XrD7sprKNTxrsbMeaR2snDbKJqxYFYKueHBnMfyUjibhfAYIqCdcyFOsNLzQcP6MzMN63kTNAzVnp4/e7e5pS4GFzBp5JvJsrj0OrrluOYbsyTsRGUc769BtQ2HjQgTK0h4Fd/WREsleInXb3aWb1p0T6MwFSuImSZ/9EMPlka+Z0v+hN75cd8OS0ovgTDOHR0xLp2sOAnjZ5tMXFBTLuX45Nbjo88IVVHeOcaqjEwUhWjm7PHo7PipWa9nNAWyp6w/rMczLASoDM4ql8i6CBQudJ+4cIxZ6Ds4zSxm/Kp+EUHejOgqTFi9DdEltzuDfE4ig+gayO1Wu/UNiK7GoKfgXmmiC/fZ8xqiq4vZU57oavCvb010SU32lCO6+hJ7ShJdox57ChNdAuO0W2WJruBvAMoSXS9aL5voenmiM4gutcGeskTXy7NUEV0V0ZWmdKZX0liL37PVRN1x3cc/c81k56/BedbEQyvT40cE3mxwGZi6CmO7QnZBuHI2xLTPK5rtW9NswWUIu5u/mc5VZkN2GUI4J/DZcVcJp9mWu1Eca8oUXFMxYvoNpibSbTKqagmuQ5d+RQlWlGBFCVaUYEUJVpRgRQlWlGBFCf5XKEFwkzfZuJMg7W0cdkt9XrGRFRv5w7ORuVfArycjY7fYhdjImPwPTEfG+vT/ykf6dFvRkRUd+SPSkZFPVXxknHVMBM6X6MicJVeEj8z/05jvlpB8+mzej0o69vhXSdKx02NPRTpWpGNFOlakY0U6VqRjRTpWpGNFOv78pON3RRP+Dxi9in/76fm3ijyryLOKPKvIs4o8q8izb/9RvrLsWfVZvuqzfG9Mnp1eAD81d/Yy4jl19hzzvTJn4cSXo85C0E/1Ub7Ywv45PslXgjmLiX4D6ixdBlDQd/J/P/8HUEsDBBQAAgAIABUEQUoSLLtHoRYAALQhAAAXAAAAdW5pdmVyc2FsL3VuaXZlcnNhbC5wbmftWmlQU9m2joojNtjto5XGgIq2jTIpMiOIqDgBCo0QIAHFEIaEOUCAEAWVvi0QaSBRIERbBSGQAIEwBIJIX4IEiDKEhBCQjiFCgMhsJnjhvlf1br1f7+f74ak6dWp/dWqvvdb61tpf7XP+cd3d9btdP+0CAADfXb503hMA2ExT36Ad29RIwPcJdPVjU5yn6zkAue/AlHqgAXN2cwYAarCayltb1eOd0ZdAcQAAMHPj3oQVzUMBgEOXL593/jUJMitwewT34W37qCxV3lXevfZgd3zIm3u/bXLeuuV3O/Oc+McHj9/+M+i6g0b8M+cvB3/S+cf522cvZOX9tt/c7oq7o2TZFN1H73Mk0UkVJPmvZ9A6AfGz9Zy1sZRZeoKUzIiybBlLkbYO8aPaWpMXe62Hx5KE3wEANscbIgV+sKGGseSI5Tm6dM3sHflmQwZi10Co1SkA4ABJY7SF026VGP7ADwBwH7KXtiyOB0lqtqgHAjRK49bNTQBA2SeGsoZbuVmN/SNIsy63TSdJJsKXIYsdFQ3bFTH2tOEEDf9n2crWN3HsM9ZVwiVe2xkull/TSjPkvv3+yrGbkNT5f4bpzSV0ab5pW1dJl8F5pyLipmkgik8gGom4mfhL5mgbjBABYg4i6OSwNnac9UB3bM9Ms8FKa1aRXfz1IjcFpEriWHylGtgw3zpzbKu/zbnVccz69ESmASTl8/NMToe249eP0zwYkUATt2mhNl06plqmYNBIYWd2/bGSpNvLSwMelDQZK9CdH/jKaW0eS/KBoKB+DdmVA5WpRhICInrIeeKxwlrM3aLtEO0jy/NwbCLzExhhxMXEmw2PmPopMwnEx6Jrbdc76HOZaDNhqRZwsLatdryz1m3Ykr/AlfNcoiiVUWQzXuRRfnheUKG5Pz95tBPrtPZ1hLtSsYMWfb+/xpjVj3KQf36RWLC4rgWE753srA3QsP4uIzNfNMIU5Lpxjm6Sl5eVFHKAI88zZmc6gtHVowkM4YW08VMCNDzTxVSIIh/m/qzEiv8qlSSbbeGBtJpa+zOh/tlM9Nvwvgf7+X1Z/GUI0ONqusmB56BqN6YF7tin0r3/cNVH3RHovnIAeg+9Sp0ZtcjON5HgCDceWhC6CH82++evCJdeTPoT/Mr3PJHPRw6cspkZ8N7O7xKwBo9+EbSg4kxma8fYTutKObqcXoGqfD5yYa6Rs1SLrlBmOiknmhHdzDDXUsLCDHb0cl/sJ/Rk0XwFuLM8DGaz2M2uq1rwbLdiPRW9nvoEKy1a6CmbC8AiLA4I52lRmVo0W3emNvapz0NmUNEyKS7UoQQvvkK7kMap84TwjQ08I5Sv0Tf41aWBQtNXkU3AWkx4yUmyK872VtV0SCK3djdsWU+RoNNOW3EpyJb8xItiMcz5zzaDOz3o1BVvfJoJCyKx604OsQ9pXUiD501k4VdlH/FBxRMxesM1xau6iaM3kcoL2V7hxaw98IkdQw/qXsbp2vN3l1lcPvZYHvC4wnS2P+alAxR57ypoOkR4J00G6pTBHKe+xt26JiaG/ao2BO68vB2/KkwKC2Q9ru2xFwlbVqYqMhDnwG+DTGPLPT5e3dEj3GnEik6HTv9wfu8uC0h3rbZXyaPzI68cnltIvXDNdeVBhSifpKqEMC/ksuMsCdy9wEiPw1kiqKk6T1x14BaQseFamG24wCJAGqGKgMhAkqQd6siB1g6Me+OEVhKI2KW7c5Hc1zEj2Y0VX3kY99wdXABVwsvqWKhcK1uzuLmXpogK0wGyyLc7PgJ1ZfKGyFJaeLEUJA66Y8O6Mds/WZkm3KNmVggdRginYyXJkMAnK0UzpJGLRuz4flNRZvRn4VplGCwF6v+SQQPfsREOKSr0xrH8k1BeJM8d2TfowG6OfBnps0G7+J+mdh+WkvaS5fEawbDHWi/tCpvPmthnXiPZFXYlWbqrjHX17QuPs08Nbj0YO39p/29Zee6kTtKjK3brxhEjg0mZsZ+DivZYV+zxW9a5buhs1VbrgToSEFI8Hxk65qO4BBq02flM9xiSt2JEoumS6bRgMO6QcOh0eGE5STZ8GhcO0Y1yGDsVILHiQB2D6Y2h+viYz5qpaZONVejCVW+87OZdN9DIJxVoI1AfcuZbSNe9hZ98u06faq1jNXki2H/E2QpzoPUHLAMGroCq/MsZB5EoYi1Vnu3S+HtQEbF+rp4SDmZLNL0gSPEsyVTlxxFXhrFz8rq+NGaTIlOdIpn52Ytd0TQEDVxqQY/8lQ/eKP6Kgd8CQnH7mPG7jVjsG/UeX69tz9VEbMUOYglXB1M7ZUPRyNOWgv32pBsjUIiw9nyvPcEXZz0AzJhnAO24pi6joSDie3xQUe2NB4zmjKKDjS0n6AfKpjvf5070BIPwU0NJr0oD25eNxVv5IPBkIOu6p7Wp2BF8obp3XheEtbspSe1S5It92fPF0XGcpj8mBo8qXyIKxMp3TU0OPse5fX2UV3WBkZl+a54sagD5tSwLyYNRN1hxnHuRY8THBAwv0sYbtRcWK9EFci2109JKNEH47ByMQ++2COBHVP4XHYQLMBukkb20ueZE+48572cOF2g92+xiipuKrmCY/l5O6XvZHeGnC5sx76dNL8TtNtTtc2DmHO/PFd+GdDRlFMh7YC1JPvwsoqhc03kEdsbTkSbAB++i7STr/HL1XBDNOe3mm17DTcu+znOVnOAtuVbUL34d1OZrEak9B0X1qlUgnJojjNmPxCcb8/GkHTTezSYuNlE4ndqVnC2e8N0nbDqlJYYR8LZmuEOhDonMxVXjp2Ox9sb4E4rXfb2VbK6VOHrSi+W7SJZnefHV3p/iTqbqdYR190k0mejoD4wKoTBfUV8ZiMDfeLDSwm6hpnnjJ0YgqEAhVsqcfVIbI1MHQ1op6fSlmfwrAH+eSji7c+/yZXvCWbvpXcVGHvx8H3o+zIZwKTtvZSisrKXzMgrZf2MxK/4zS5Yz0NVoxE6laoURa+tIU1BlwI7wQkX8tXYryZPHIHb5JOwMpnDWwjH2sfkT88LrRatTX7xKrHQOWMzmDy1ZBLRbIW4Xe7gZsswdg/2FbLgenNojXOCAP/8UNa6u7os5H+yiKkwXe5MnR7tofdE5sxWP5gN0M5kf82bzV5EMEQw8yjSPLrlmrea/uojYp3rtEvoZk/jaSn+cYUd9lpE/TbeszcNHF264qC6NiIfsaU0vXIIMNcaY7qdc4JTnlF9q7EkWJ3mgOSf4FJrPCMeqz6q7WfyV1JyPZca62UsjGqdPSXnIFyNz56ofGP56TFXZ4i6fPt/pfrhf1xv1q/g/hsJckZ9yw0rz3FF29dODhlISOGvAQFzUZzZwDVVqmfC75ayvexRRvcV3JWfxY8NuEmvvD1TG2c025xUSvfWFSfW9L9IjXrqVWmsN1zwmhvl37HximT2v9cWm9WlFIPnqQ3YFCywqHG7MyYzuUtnrs0DY/ZJwPuekfljeMhmdu2rZF2vDAneUk+IO71seoYRR38mhdvUOL0S13qhSp5KM+vVO6DXQEBahNfHeGTGKPyqxncO2UJBAxVs4KSsQwR7xYSHs3FPGtVpbD6vWGs+En7maU1bBrs3i20glB8pnzfVZRnrY4d0+4El1ewh4qFZUMTr7AHPAfxdT3+27OzYzrj/DnOVC+N/D71kFAJKpmJRqg4bgFIRr9daRRqSEs8RzSa7+NxDwbGv7j4C7P2r4AwB+e+CbAKHO/wPOKZhOazXJU6/wAMDHlzvVsrbuIHcz4H16kCbgrGa6CQBgsuMb+A38Bn4Dv4HfwG/gN/Ab+A38/wtGj0sobYzk2frhDUUrWF3hR1H++9Az7P8y39u+9hUpZl0xrY352jHt6iT/8OHrECWtHlLKW9gMUKkkget2zamxuUXWUWQ8Cr/bCzXzYB/kibvC9yh143SRQB6AwoHwuDepohOBIPRCHtHBjyjrgWnV1gDuCgvuPtltztpW9rdm4Ne3nbqTT2ElT92F+Ue8fi5mc6L2+W/nB2vXH92ecO4rHJiwPE2ikCFpMlGY4HOTuIT/GnhG8EjVNlXTREKrHv48wH215eoxDI/+PdL1zrhqc/SBkjT5VJi+zYWiO0+WIqgxHh8coy5F6sDjnAtN3td0I+Z4yTPTua76oDNrX4UDzR86tJ1SfXjZetY3N45Nm+eeZ+r7eUTwHrIuN7ISqhDKvx+ZjZFTZmqYHGgu+mSOj2dJjPCDq0EruGTqTksFK7VzHtcfAkp4DT1RpF/EtxuMCo3dVNgbZQQEz0F6SmN0FXN6d1NIHQTWq9T9xKoI22X7gasgInq0SXCcOxnJhN/K8Xbs7eEE+zftxb2ff7NFe+YA3Otm4uAPsT/EMqM7REcPOipmqJJVHqfewBPXHI5HN+0uC1ZcSuohDLcY8I8FQeJ396ysP8eZIPkH1Av4FBVqaue0t0KbF1PmVNS7z8akDOdmhbxhYKsnHhQVWvgPI3bQ9C49uQy4HN34i8OR6IDBi9VnsjRaYmxumfNt2mvSg+6sO8g+5alNapeTVP4ITxz9Gc+H9axwj60Wtm9kPdOX1jI+yR3lPMe45NnXUGW4UW9CdoNZ0Zjlthx+ucPhpirJfriw1hqowTeB/6DvibkR1AtsQGfuWdPTYE7cZ95/IweJqKpGYz2m/za+KPXi0074usFtXl8EVdsnhsGe9I9d6+vk4dGjuoC5KpfVvav9yO9ogfJ+fKmEbtSeoFl0PxP60ffKa8IZw3cioEv1mYh1TVqceiG8rRKx07ps2gwjY4EZSpHZ+NDK4XSTYppDhpN9A72R3G610LMEJ1gf4kZO/PnlcaD/MOU3GFKGXGJ0bF+Xtm83CHCKs9MSz4U5XsrC5BdMyJGYy6qv9ww7ePinkFIvka6j5Mb9xZX1QzgEPA6cjjg3s7CcR1R+IicU7YFPxIt0laO8IgIfHCAO0pP9XMxLDvzUnYEwPSeUkAJV07PN8wWaXJsxU7IddxLEhP5itPNwLh1x1DmUgxMcUQ6tXQ6tpBfqaFBbJVsuIhQj2jpBJ1I5jG5F/rBiZpyac29xI9FVAfHwudv8xTOYz8sZBsqP5IXiRdgDNi+V9XP7ikxMbCP1lmr424CBbVtvTTVv5wd4JciSL6rDtvPQSdIj5aH3M7Lu+3kaT1+B/BN82s3bVtjgoXmtsHRot+Gmum6m6jHaH9EZdfwSuhS/IDK4l61OeYya3vuARXTuZCobpRyJoAhixkJshY/bV6IwCn7fePFB7tuwEctHqdKUcf/VQ7nMwn6zbN0j2NPeKu7kxrG9ezDPanYhTbbJafGSzIbgNmPPDdHFoWNw9gtpTWsvBmGtC2kB2BiCBSGm+IMp9tE/TVV1QZrXCImMsrzuJj2h7ZmSBiODbCFe7SWqfeUVHuLXuiaXSFbpD/3bf3RnQxnbquUVS7pTVyu0yw8WrhlT5I8hKjdIgTdu4JedSNlBok+ngbho3FhUIK9RHlZo0ZZ/ivMxwYyxOZhKdgLb6lFLoJZPdS8N5A4bDtLjh9i2//jETprKltmmvHIAjiaV0XpKLYqibE9wOXX9NzgPwvDRJ7hvp5p6MPuujuf6iHKWvKZc+jF3GtMF3MBXxHck/RQ/9+Dyc4L9t5kouPB6u9U9qpy1VF7QECJpy7fnoIYIYy2eVjTeHTv+yKSB9Q7am0E1O8XxfYuvePEhiybUILpyMHAiAQ9DbPW3McGrImeXXFDZTS/SQ8fYm0Fb+UrcLx2W2aMiN4Wns5XImzixK92yJdtFg39/pCUcCGu3Uk01RrLSEmfWI0ZvuIkr0zD7+KnSxiD6F3WJoFQBwe++VALjE7PaE0L4gVIddRRZUItL8uctP4QM+Hh3kbQ7dbpwlDpStM+AL6MCexWT7yN47nawLwKfNr2n3YoFuuUoyZ+9jpJULlPknrecKNDPG9YR8oj2FUyaeougOKqmPCiO8g9YsuNKDVaAm8gvS7PSj0ceb08wwvRUvwveqS5NHCstCqG2epx7sbui7fVZnHlhIHXYUCP4l6qwYiTTqtO8yEcwK+A8T0dUiRuBnoGifYKaKtc9C92KGtNwO9iygv510rrNVrDNIn0Wk6rgj0Myh42vmv5+1cNh/q/pvcSvfzUL4KmfQ4eDivocxJ59yx/gdupWoS5e1YgZcGV/5MBJM3uY2n2PNZ3VJP2oFwvMJ/YXWWetJB6mhRcHk4Y8TInOgkG1/THsRLwunD1NeTFyp9ivTUTjqpPX3eZLRGQ8jTCAR421NGnVU8/S8+kNYU5FWvFxY7KSHDtx7KBBtMiypME7sHOeBWdA8UFFX/xYXvteGEd04wiUIM0y8alExIC2qH5Gs9v4sXeS/9q870NS1AlLdzlh3jKta6zzUAYCVy7vnm6IUFm0BDSMVnfZoIwNhVCbhTRlcF2MnSWFNTIZiQiQBCm6T1AqHZUT2hTGfHbUtYwZzxH0xy0Gvip1jEDqfGD+7lKurbYFoiX+483oxBwzilMBO0flBk9mlLmQ+jAOUSQhKSfmQFnPpH/CTlruMlmLXvKcFYE6uRc+cXp2xPrXNd+VrdAfu/qJgyQ5lQoR1k3H3AcbuPzmso2/X2oMa+RgVq6ABSLg+h7ymm9k6pFbNGBigf0Sfy3vYQQQ3rZST6lifP2n2dj3kLZFgrQyTSk0oKDXFeNtL0wdl8s9qhwVPDY5bZU+HnN/4Z1pIkdGie+mBmP28kukUx9DxIg+GdWuUd0GyPso+zsQrZ2MnzeanWCdEKluKiV/jj4nVilQZAfu5F4PU3MoStH86e3pnIZHj7R+x6Z+MpSgstst2TFZzkYdwWjThxsiRxraMb8HLo0vaLfqXGwaJPChKLXzpnvhEve/vnY3OdK+V3f2o1965EXu5JTq1lAVO1bUvnIcXHdjwewq832hfR21uq4lTsFYbY0ayUnxqG7d+EKI6FUH8DsaSMy7Wv0AsmBtJrQV9CK1aPgp4lb+oepdtLKNF9X72nIR8cPCXI6aBmbi+SRIYiw4AyGfRhBJQLA6nfNYTCq6nfSmkLIon43CpLhe747uJrm5/6md9iUjsW4iaQctsfladetM4kXIEcIwnCF6nxgcW9kzqVmco7SuJWOPBAwH0Xt9UnrV5LBXCGuk6tCSiKoZGClQ+fc+EnFtqUwyUbO2SFxvcdK3v50+S1B7Ljw1rovKfbR24W/oOnrygikftZk5saHwSoRlc3bb+MobH+Hghhrv6jNLD0LGTZujRRJG7LxBhgSVKhieX0QGJnZb6/SoaQWc7oDPVb90etobl5+DtlqDzr5Y1MhxZYoRe7kwiV8z2uIv08BZS6p3dbYXqgQ6ADu98MSZ8TbixzuuO+t3tq8p9g+7vUXM3RePjmeOlguODOJSzxLcYD47WYrPDveEfzCguO3uH37WnbxuoJQ+qJT+azJk9ZkCMYgmswx+G35OAlp/fWjdc9XFQP74uibAdWZDbYake/2RhfwgGPlDW0INK/5DPbXP6+yqDMQnr/ORCvHA25Pqcrr+Tv4J+y52dSWOqBhF6LqjpmHCTQCmYRu0EJrhVYN4+C67hRfv7lw7xMBk0LyqZ6eJ60pxsuF4Y4yQtrsslaOv1rqH/pfGHl2do0vdT6hlef5og5wt6bUeL765GfCm3Hc7f3UsJcpvJwBQdhA7TM5AQFBHJjhV/gMPAYDoyh/CF5uB8MVuAn/jdwW7zQDAgTwHd0WfvVS58dvC+nbDg3lJGGb4M4D6unzB/Tz5XFD6fwJQSwMEFAACAAgAFQRBSteZEilfAAAAagAAABsAAAB1bml2ZXJzYWwvdW5pdmVyc2FsLnBuZy54bWwtjFsKgCAQAP+D7iB7gE1NrYXMyyQp9MKkx+2LaP5mPqZz1zyxw6c9rosFgRxcXxbdlvwR/cmutwmU/APYbaEmFPrXMw45WDCNQJJaGd0CCz6OIVvQvEZSihMpqN7lA1BLAQIAABQAAgAIABQEQUoqDcM2UQQAAAsQAAAdAAAAAAAAAAEAAAAAAAAAAAB1bml2ZXJzYWwvY29tbW9uX21lc3NhZ2VzLmxuZ1BLAQIAABQAAgAIABQEQUoZjuBKjAQAAEwVAAAnAAAAAAAAAAEAAAAAAIwEAAB1bml2ZXJzYWwvZmxhc2hfcHVibGlzaGluZ19zZXR0aW5ncy54bWxQSwECAAAUAAIACAAUBEFKIVGKHrYCAABRCgAAIQAAAAAAAAABAAAAAABdCQAAdW5pdmVyc2FsL2ZsYXNoX3NraW5fc2V0dGluZ3MueG1sUEsBAgAAFAACAAgAFARBSucrp4BhBAAAXRQAACYAAAAAAAAAAQAAAAAAUgwAAHVuaXZlcnNhbC9odG1sX3B1Ymxpc2hpbmdfc2V0dGluZ3MueG1sUEsBAgAAFAACAAgAFARBSlGmpFOsAQAAQwYAAB8AAAAAAAAAAQAAAAAA9xAAAHVuaXZlcnNhbC9odG1sX3NraW5fc2V0dGluZ3MuanNQSwECAAAUAAIACAAUBEFKGtrqO6oAAAAfAQAAGgAAAAAAAAABAAAAAADgEgAAdW5pdmVyc2FsL2kxOG5fcHJlc2V0cy54bWxQSwECAAAUAAIACAAUBEFKb8LJs24AAABzAAAAHAAAAAAAAAABAAAAAADCEwAAdW5pdmVyc2FsL2xvY2FsX3NldHRpbmdzLnhtbFBLAQIAABQAAgAIADMDgUTOggk37AIAAIgIAAAUAAAAAAAAAAEAAAAAAGoUAAB1bml2ZXJzYWwvcGxheWVyLnhtbFBLAQIAABQAAgAIABQEQUqxh8dfkwoAABdaAAApAAAAAAAAAAEAAAAAAIgXAAB1bml2ZXJzYWwvc2tpbl9jdXN0b21pemF0aW9uX3NldHRpbmdzLnhtbFBLAQIAABQAAgAIABUEQUoSLLtHoRYAALQhAAAXAAAAAAAAAAAAAAAAAGIiAAB1bml2ZXJzYWwvdW5pdmVyc2FsLnBuZ1BLAQIAABQAAgAIABUEQUrXmRIpXwAAAGoAAAAbAAAAAAAAAAEAAAAAADg5AAB1bml2ZXJzYWwvdW5pdmVyc2FsLnBuZy54bWxQSwUGAAAAAAsACwBJAwAA0DkAAAAA"/>
  <p:tag name="ISPRING_PLAYERS_CUSTOMIZATION_2" val="UEsDBBQAAgAIACSAGVFcrbH4oQMAAO8MAAAYAAAAbm9uZS9jb21tb25fbWVzc2FnZXMubG5nrVddc5s6EH3vTP+Dhpm+3aa9b/fBIYNBydUYIwo4TvqiUUBxNAXkInDq++vvSjiu3TaDP/LCGMnaPbvn7K4YXf2oSrQSjZaqvnT+vvjsIFHnqpD14tKZZdcf/3GQbnld8FLV4tKplYOu3PfvRiWvFx1fCPj9/h1Co0poDa/aNW8/35EsLp14zDzfx2lKxiFm3iwglEVekngZoRELvTEOHdfrCqlQzZuGtwBm9GljYdhgHHr3OGGpj8GoMU0zls7imCYZDhw3exJIy6orrV0kNapVi3S3XKqmFQWSNWrhLzzPwYN8kKVs16hShTgCQjohEQP3Nr7NMglJds+mNMCOi2v+UAKMvBGiRo3ghWjO8RHRZOqFG+OB1OdbvyUB/gMrt7IQp7Ey9zIMIJNJD9xPMCwEbE6yfx3XB5Am98+yfUIyXTagNyRWvOx6kjaKHHI39vwJyyjz4piNZ1n2E/eY59+GTvs0yhIastiLcMgifJc5rnkedy5O8K3jmufguVmS4Ai0GUKuGUmtUH06jUNshXqvOvTEVwK1Cq2keLayFHUrG+C2BCLMRq5goe4GqQ3o1IO0JzjNEuIbSh03VU2z/qtXe9c+qQbcaVT08imsT8OD2V82QoPrng1lKgTqplAVl/XFkGuIEcox9tJ0TpPAiL8FPXK05Fo/q6bYi2/X0ZBhEvkUUuhnO8ZNdW8NA0YJ3atpRN4OGwOUns3MhpE5iQI6Z5kVgiGj6nQLCa+WpWiFRStNKDy3WXkQjwqYKQVf9VkD75amwQRNoUa8G8zG9A40AKKjx5ygE8elk2NO3OMUAsLp0JnIuyU3ffmDOl+k8yLNnBsllOtNpzTMraTqNKwYNkFANnp9cZybFH+ZgWKIF75SAb3Vlza9kCvocUC2aAYdQVH6OCDRDfsyI1/ZtUdC24F+pZmv7UjgxYrXuQBic95pgdawV8jC7hmJWf/fO/kf4u2mID9sajkK8N2HY/Hslf8r6uNtK6plO+TaJGwD/xQUppxehXBI6Kf5307sN2FmZ8afzc/eXeIYjgZBnJmpw9l6UyRWKQd3SSuU09vjzszaa2MZyUK47kRgcLG9y5WyknCTOMDmbIpNRlNoNn3z2YtkrrqysMIq5TfbgGAwdZX4fRo+NqqyqyXXL4ntG+DVOSj64JLeaXzEVNxq42B+dqRxOkvpbGwxp4xeX8NEenwcOpERiP1NLiS8L7ZKVbD0C9Ltm7afJqNPO18q/wNQSwMEFAACAAgAJIAZUR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JIAZUR9UimowAwAAxw4AACIAAABub25lL2ZsYXNoX3B1Ymxpc2hpbmdfc2V0dGluZ3MueG1s5ZfdT9swEMDf+1dYmXhcA9omTSgtYv2Qqo2CSGHwhNzYbU44duaPduWv3zluS9nKFr4ktj1UTey7353vzuc4OfheCDLj2oCSrWivuRsRLjPFQE5b0dmo//ZjRIylklGhJG9FUkXkoN1ISjcWYPKUW4uihiBGmv3StqLc2nI/jufzeRNMqf2sEs4i3zQzVcSl5oZLy3VcCrrAP7souYmWhBoA/BVKLtXajQYhSSAdKeYEJ8Ba0RCd7Qtq8igOEmOaXU+1cpJ1lFCa6Om4Fb3p9Lp73XcrmUDpQsGlD4dp46AftvuUMfAOUJHCDSc5h2mOnmKw5sBs7p9iL53EvzIqclgz9YyOwsVLu4TjhHI640tjOEKtpVmO+ta0J1QYnsSbQysx8CGkmYUZenarHvydOCFSV5ZK27bVDhE/Da4o8T2YZKI2jC3fyVgJjG3lFJZJMeZsSAseop1eg+yj0F5EJrQAsWhFxyWXJKUSkwuWCsjWusaNjQVbJbW/lD7UQAU5k4DVx8lRGt1aD4vKcqoN3/RqNWN8ZLP2V+UEIwvliIBrTqwiGF1X4FPOyWYKyESrohrFErHECECLM+Bzzg6qUC2B9xm6RBOFQ00sxVJwGyx8c3BDxnyiNHI5nWHh4jiYwG8+CFxSY26hdOXjTvpl0O1dDYbd3sWOXyBlMyqzB8KxnHhR2hfh0wWRyq70MBwZdYZXSWHAqrk6a2s+Pg3risY8P1M27vANFE7Q58SvA7KBfsGUv4yVhyT+jx7UNpvTWbXR/eat0LjFAVMSmDiRYUsCueyANYAZlURJsSA0w6ZsfNuYgXIGR0KDCGjzeA+DPpZp9TaFGTZJpRnXv0eyhcRGmfWVLnwyGfHnXyvqdkYYs1Hv9LAzGpwPRpdXo97FKJxGa/V4a/dMYt/Ut/d4f2i8xhZ/cto7rxP5IQahVoZ6aS3ccR2p4891pE7DmXSycR7VcgF7zDTsGewyAgrAInhFFfOUr4JQbc9cMX/NhvkHVv/6Pglrrz/tHQ0+HX/p/u+74KlxCG+rO1N8516TxFsvQH6mAAkFXqv8obi+NbU/vN9N4u1TjQbS7l4+240fUEsDBBQAAgAIACSAGVF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JIAZUdebcJYrAwAAbw4AACEAAABub25lL2h0bWxfcHVibGlzaGluZ19zZXR0aW5ncy54bWzdV01PGzEQvedXWFtxbLaolwolQTQfalRIEBsonJCzdrIjvPbWH0nDr+94nYRAA10oEaiHKNnxzJvxm/FztnH4KxdkxrUBJZvRfv1TRLhMFQM5bUbno97HLxExlkpGhZK8GUkVkcNWrVG4sQCTJdxadDUEYaQ5KGwzyqwtDuJ4Pp/XwRTaryrhLOKbeqryuNDccGm5jgtBF/hlFwU30RKhAgB+ciWXYa1ajZBGQDpRzAlOgDWjARb7zeYiioPDmKY3U62cZG0llCZ6Om5GH9rdzn7n88ongHQg59KzYVpo9GZ7QBkDn5+KBG45yThMMywUuZoDs5n/FXvvRvwnRokctkw9Rlvh3qVdguOCcjrly2RoodbSNMN4a1oTKgxvxJumlRt4BmlqYYaV3YWHeidOiMQVhdK2ZbVDiAfGFUr8CExjojaSLZ/JWAmktiwKpyQfczagOc7EaU9GZEJzEItmNCy4JAmV2FGwVEC6jjBubCzYspO9pfeRBirIuQQcOU5OkuguZ9hKmlFt+GYtqxXj+UxbP5QTjCyUIwJuOLGKIKcux18ZJ5vEk4lWeWkV1FhiBGDGGfA5Z4clQUvAxxJdYYrcYSTOXyG4DRl+OrglYz5RGnE5neG0oh1MwK8/C7igxtyB0lWNe8lxv9O97g863cs9v0HKZlSmzwTHIeJ5YXeCTxdEKruKQzpS6gwvm8KAlWtV9lZ/eRvWc4x9fqVu3MM3kDtBXxN+TcgG9A5bvpssz2n8XyuonDajs/Kg+8NbQuMRB2xJwMSFFNUK5FL3KgCmVBIlxYLQFKXYeNmYgXIGLUEgArR5eYUhHse0fJrCDEVSacb105BsIVEo057SuW8mI/7Sa0ad9gg5G3XPjtqj/kV/dHU96l6Owh20Do+3qmcj9lK+Xdn9VfFQ2Mdvp+ynZ92LKoQPcO+VGtNNKsENq3gNv1fxOgtX0enGNVSpBJSWaTgqKC4CcsDev6NB2foXAJ6clDBbrzwo7+B4/Pe73tprs00WSMJz8EG71ofKBCTdk/7X4XFnp0xANSredhT+lYnwtHoliu+9tjTire83NbTff0ls1X4DUEsDBBQAAgAIACSAGVGOc/b6agAAAOUAAAAaAAAAbm9uZS9odG1sX3NraW5fc2V0dGluZ3MuanOr5lIAAqUcJQUrhWowG8xPKi0pyc/TS87PK0nNK9HLyy/KTQSrUVJ2AwMlHZyK88tSiwgoTUtMTkUx1NTIwskFp0qEiSZO5i7OlsjqChLTU/WSEpOz04vyS/NSIMqcXV0MXYyVwKpquWoBUEsDBBQAAgAIACSAGVG8fTX3SgAAAEkAAAAXAAAAbm9uZS9sb2NhbF9zZXR0aW5ncy54bWyzsa/IzVEoSy0qzszPs1Uy1DNQUkjNS85PycxLt1UKDXHTtVBSKC5JzEtJzMnPS7VVystXUrC347LJyU9OzAlOLSkBKizWt+MCAFBLAwQUAAIACAAngBlRnF4yCBQGAAA3FwAAJgAAAHVuaXZlcnNhbC1uby12aWRlby9jb21tb25fbWVzc2FnZXMubG5nrVjbbuM2EH0vsP9AGAjQAtvsboFdFEXiBS0xsRBZ9Ep0vGlRCIxE20Qk0dXFifvUr+mH9Us6pGTH3gskJXmwYVGeM0PynJkhzz4+pAnaiLyQKjsfvDt9O0Aii1Qss+X5YMYufv51gIqSZzFPVCbOB5kaoI/DVz+cJTxbVnwp4PerHxA6S0VRwGMx1E+Pz0jG54PpKMSWRYLAGbkkxDPboaGHfR8zh3qhi0fEHQxxFUuFMp7nvIRgzt40CO2AUxffED8MLAKgGpqyMJhNp9RnxB4M2UqgQqZVYnCRLFCmSlRU67XKSxEjmaES/sKjCDzIW5nIcotSFYseIQRXjheCezO/ZthxHXYTTqhNBkOS8dsEwohyITKUCx6L/Dk+POpPsNuA27J4IfSpTwLiMVjM6ZgyOhhOc1GIrAS49UqVqg+e69gQZ0gvQovOPDYYBomMBTr5NCOB2XdvNhkR/wSpBTphlMF0dq+Ckx6OrsHPN+h0Dc6eRqc5hgWYYP+qXhPLJzBgh3OHjQdDC1ZXk+Zeliskg3UOQkFiw5OqZlcjpTZ3I2xdhYyGeDoNRzPGHuMe8eiuzdqikyn2bkKXXtJw5FxCWCpd82yLXLVUP/7y4cPDu/cffuoFEwCf3GMgZJDev+0A5DGfuiGgETf0yGfYbf3dz47OmOt4wOfmRz9roO418BW+W+1mvg8kbxjqBCZf6LVwickXN6pCK74RqFRoI8W9yQ4gApmDxAyH4UWkYCCrWhVm0wkGEoGumO9YmqAgBJXn29d10qnKlcrBXYHiWsWx8alZpd+va/3V3FI6UUH6ilXKZXba7nruuRTbhmQTYDe+hMVl+0kB0hG8ofRGy+Y1uLjPEsVjtICUgiQNEF+vExk1KbTh/TTh29YofDx3vEsgO3UDSF/2bkQnxRjZOdeT7Yni44D4AJDzQuRPsA0N1405wknSD2HsXI5d+DAdwlguVwl8yr5xTAkwYSpaM0WTjnEQzKlv60XT2ZijNS+Ke5XHRyw93M82YMezKAjBYgfgulTugYEfElqBPBdR2Q4GUWLD70ZXMFUgYMhMMtCSSquiBNmk60SUwkQr9VR4ZCh1KxYK9JUIvqm5D96N2Fpp7uKZZ43DEdunUJdXWbTqaAfi/KY+DtVQAU0OOd8aU4MWjuhnyC6QDGkfC3oFOfCqj8UNCWCRSdBm4+Fr57Iuk5D3dklpl/QirnNMsm1aIc2mjVRVASN6SSA1mR0pTvu5CQjUdY852P1Obq1Rd33YUm6giQECirzVEaR7i9haVJ9mzu/hBXZcU6m/pB7fmp6PxxueRQLIFnG9p1t4F8vYvNO0N/7/quTfiJdNqj9pqoRnk88nfeM5KizfUQQvS5GuyzbXesGa8J8ShZb4d0PoMvWn+d+35C+yMwdN/LP35+iw0GePWoN45kp1362XjqTp/Ak0LLo4Qo+RdLcaa7cjh+qK2H7ueLRzvIujY4aTLVR3a482AJ5CT8UIxrDGJvIAWp0UqlB3W3P2OAzfnDq628/JKHAYVJ25uC1k2erZ6LlzfTVyfnphPehZj4oNc5gLIXsAuNwfqROZQvxxB8zZhOxWoC4RRzOZqyqJjfwTeWfKBKxtlYqvu+FFrlIzmvBiR/+6TH18ThT15Pza6bRHP7VXcOf9ORDw03cpINiHNsbCnqV7H0urPeloBPLRS+GyYNc6gY5SXkYrKMcLVWVxR6D6CGaTCwxgzZwDwfP2LqwB+CKMehQ1o7/1AtEdHSRRsgf7w1OlKP7sDaKnsceoLy9K8VC2A81GhkVBSC8uoJNbLNosGB4dh2weulg1R+WdXceTM3OA/S9yJOV1UUxVCkOn7X6Zvq4zZMGMYWs8Af0FRm6qyqHp7IOwo5tFZz4c6RrlWgAEDQSTZSIQeeBab31Q9cUPZGZzSBsMJzy/g7TOlEp6xWY2UMup7DenxzuQqkxk1ivy5xVVPWHmTENs2+ZCCFYSzvt3dQ8Rw4Ezam6GErXsDGaNsQdV4ws8EcuyL6BPyP7CR19qmAsEV3F9Uf3fP/+22deXhE1OhrRXPz8mvc3XdXv/VJgr7rM3Bzfe/wNQSwMEFAACAAgAJ4AZURUeYBujAAAAfwEAADcAAAB1bml2ZXJzYWwtbm8tdmlkZW8vcGxheWJhY2tfYW5kX25hdmlnYXRpb25fc2V0dGluZ3MueG1sdZBBCoMwEEX3nsIbCF2HQNelRagXGHGUQJIJmVHw9k1EbWnTZd77P8OMYhQxfmJd1bWCWegpEEVLnFE173e2DAtevXEghnzCgrznSiY3LFFoIzJ62ZQewXLK//BjeGthPT/iI14w5UJnHOpLqbCZXPKwmGlj3RpQjxHTgC+Yc+iht3jDtSeIw+MM7Bv/1bmbNpsd3mlAHSK5IKr5QFW613H0F1BLAwQUAAIACAAngBlRSzOGii8FAABoHQAAMAAAAHVuaXZlcnNhbC1uby12aWRlby9mbGFzaF9wdWJsaXNoaW5nX3NldHRpbmdzLnhtbOVZ23LbNhB991dg2MljLDuxm8QjyaNI1FgT3SrSSTydjgciVyJqEGABUI7y1K/ph/VLuhAtWvIVSiJPmjx4ZIJ7zi72hiVZPf6UcjIDpZkUNW9/d88jICIZMzGteadh+/lrj2hDRUy5FFDzhPTIcX2nmuVjznQSgDEoqgnSCH2UmZqXGJMdVSqXl5e7TGfK3pU8N8ivdyOZVjIFGoQBVck4neOPmWegvSsGBwL8S6W4gtV3dgipFkw9GeccCIvRcsHspihvc6oTr1KIjWl0MVUyF3FTcqmImo5r3i9Nv7XfermUKahaLAVhfaLruGiXzRGNY2atoDxgn4EkwKYJmru/d+CRSxabpOa93HtheVC+cptnwV5snlqepkQvCHOlIAVDY2pocVloVDABheEAXTcqByRdW1uRNPDJlAvFUjwXNGVRiHeI9VXNa4XnI7/tj/x+0z8/HXULU50RYSfs+k6YoNtp+ef9QegH5ydhr7sxKPQ/hhuANrXMmX448gO/H/qj87edwYYId6OuMX6v0eluiPngvw064aaa+o3eppDhyaDvhjk5G/qjbqf/7jwcDLphZ3iNWuTwSrZWK+uJX8UCkblaTW+T5OlYUMax2dzIcQ0G2xWnagqhbDOsxgnlGjzyZwbT33LKmZnbCsWudgGQNXQGkRnZ6qt5tqK8a7qCEA3Dkixr+/BNWdqvXq9tvVJov97WnVZWy2Y3TKSRT2z9/t5haf6bg4fNv8fQKjWGRgk2MbPsQasrSylmkTQybIYdEm5sc5JzHuRZJpW5bmOri6UR99BUJ1KsRd5ek7HkcekxSMcQ92kKK60/uGCijZL7HplgjnL05SADQQIq8LhhBv0blQQ6H2vDzOKYaV9JNxSjnCAfnodAesEtf0cJVXotKcvQ2hYf1X/vSwP6j8LdxdK9ogFnqMWWhpO8L2LSUvQSj0cX8SEIF7ETzBxusweUkxGK6g0kSYNzJ+EU68hF8AOMNTPgJCpzHpO5zAlnF+hnSTDj8xT/S4CsHstkomS6WMXRwRC9CMuMwSXExy6KzlBFmiMS55SMgyk0/JWzz2QME6mQF+gMw4brTBf8uxsRZ1Tra1K6tPFZcbh1+i3/4zO7QRrPKA4Km5FjeUOama3w0zkR0ixx6I6I5pgVNigxixf3XPa2++VhKDsMxvkbRWONX7M05/Rb0pcOWaHeYsi3o2WTwD9qgbPahM4WhW6Ld0GNJc4wJAUn3ojwdGAiB1fCiAoiBZ8TGuGAom3bmDGZa1wpGkRBrb/cwgKPabq4muJJhhpVDMqJcm//xcuDw19fvX5ztFv59+9/nj8IuhrdhpxadcXs1nxw4HdG3ni4eAR3zxDvhroxyj8Cunegd8ZtauYDw70z8o4R3xl7c9B3Bt4a9x9BPjD038K2pUpt14lvxfPu5z8HeMca3WiGnfed8OwOgkUp3B7YqhU7TN49Wy5m7O91tAz8xqh5QjBcp90wOHJpD32JndhECTaYiX0J4oIZnIYYU9+J3obOaRYd+e+dCDGITp3UTW1/4LThdy5So2J2HK7MjU4m4CwwLc42nAY4S3F4jZ+ss39Nn3Wqy2/corfWuv4f7eerH22L/rWl9gNURcnWUvfnOCC2GaAf2O3f9zufH/nFzGj5ctZFuEfVBSgSSsmd5IfLV5CkIybSBREAkBQfst0cGMOTtqv1xA/8XuftoNv6CY6G79SDxVX52WHtO0P5/nv9w5y9kzLBUnSrfTAvv+bVDw/2qpW7b+3sINv619H6zn9QSwMEFAACAAgAJ4AZUQ57xyBlAwAAlwwAACoAAAB1bml2ZXJzYWwtbm8tdmlkZW8vZmxhc2hfc2tpbl9zZXR0aW5ncy54bWyVV9tO4zAQfecrqu47XQq7BSlU6g0JbRfQ0u2720xbq44d2U7Z/v2OL0mcNiGFCAnPnGPP5XgsIrWnvHMAqajgj91+d3jV6UTrTErgegFJyoiGDo0fu09/5/Nuz7kFE/IdtKZ8q4wlt1ngKtNa8Ou14Br3uOZCJoR1h9+e7E/Us8g2lsCQLuVsyBrKY37078fTiyj+jLvxYDp5aCKsRZISfpyLrbhekfV+K0XGYxParfmaaLtjCpJRvm+NiFGlnzUklZhmN7P+rH8ZJZWgFJiQHqaj/uhnK4uRFbAi+8Hd/d3oQk551OeNOaEdqKLa0gb9we3gromWki1UizyZTW+mt814jrtXu/JpXI6g4Z9uzRyFfwT5pc1FmqVf0UgqxdYU9IQzMF8rhwkS4/VDwvTBfK0Ek5A5qFWQitEY2yBk7KT43XxN4KZa+j/DIRGZuy0FezNNOJkeRiErBkMtM4h6+cr51E58vGYaLxMMN4QpBISmEvSGGb6RTOXbVG0l7g98UB4HIG8oEUvBsgQmLt4AWLWX+MlkbOdKGF9hCwKUcPDGIMLSWCJfsKxnyMBYIt9Nt145O57BTz2Ok+thTHwzP68+eoETXOb1yle515w0N7dcBUd7Q45JRAxDK6sFTcB0LepZmwupdxZTxMmBbonGN+m3wa2ONhkV9U4cXmn1uoo01Qzq5LYWmVQYDLqXPlvfuRqPo7iHQ430HDY6R1eNZVPMaxFqwa7ble63K+rm1h2Nb8ljNyFyD3IhBFPdjufh/cNt3Kt8zjDTGt9SkM98Iy7kcKEh3N8m0QQW7gpeCidak/UuwZCaMigq6hpb37/IH1vXWJ4lK5Az1AOFXJBVm8Pt6HbH8FcvKXxAXCU0OB1T73A7Tmih98DgBQBErnf5bXAL50kypimDA+QzJTDYhJsyixSqvy5fI66qJAPLRXr0I6gUSoirOmoIS4yrnuE87ZrXZKVsZpWJkg/3cqRUxn0+JY1YwwFp115JlY3RX1dB7FWlnCTT4l0Tqf2m5drnTg4w4jSxAwgdwfE1HsdhQqS+KtaZV+vMXoZgHq1iM5UTajxNFDNmh/06ivWcztgFXs/hRgKE89Uar4IX4BccV4LI+KWAVJ6EGrdjY474aNpxjYM+SXXUC0yuOUUb8G/8h2T4H1BLAwQUAAIACAAngBlR+uc3TioFAADyHAAALwAAAHVuaXZlcnNhbC1uby12aWRlby9odG1sX3B1Ymxpc2hpbmdfc2V0dGluZ3MueG1s3VndUts4FL7nKTTe6WUJ9GfbMglMmpjB0/xtbNoyOzuMYp/EWmTJK8mh6dU+zT7YPskexcQkEEDpEjrtBRMsn+/T0fm3XT/6knEyBaWZFA1vf3fPIyBimTAxaXin0fHztx7RhoqEcimg4QnpkaPDnXpejDjTaQjGoKgmSCP0QW4aXmpMflCrXV5e7jKdK3tX8sIgv96NZVbLFWgQBlQt53SGP2aWg/auGBwI8C+T4gp2uLNDSL1k6sqk4EBYgpoLZg9F+YnJuFcrpUY0vpgoWYikJblURE1GDe+Xlt/eb79cyJRMbZaBsCbRh7hol80BTRJmlaA8ZF+BpMAmKWq7v/fKI5csMWnDe7n3wvKgfO02z5y9PDu1PC2JRhDmaoMMDE2ooeVluaOCMSj0BuhDowpA0pW1JUkDX0y1UC4lM0EzFkd4h1hTNbx2dD70j/2h32v556fDTqmqMyIKoo7vhAk7Qds/7/UjPzw/ibqdjUGR/znaALSpZs70g6Ef+r3IH56/D/obItyVusb43WbQ2RDzyX8fBtGmO/Wa3U0hg5N+zw1zcjbwh52g9+E86vc7UTC4Rs1jeCla67XVwK9jgshCLYe3SYtsJCjjWGtuxLgGg9WKUzWBSB4zzMYx5Ro88mcOk98KypmZ2QzFonYBkDd1DrEZ2uxreDajvGu6khAVw5Sscvv1uyq137xdOXqt3P36WGu1rFe1bpBKI59Y+/2915X6717dr/4ditapMTROsYiZRQ1aXllIMYuksWFTrJBw45jjgvOwyHOpzHUZW16slLiDpj6WYsXz9pqMJE8qi0E2gqRHM4y/wbHwyBiDkqPx+jkIElKB7YUZNGhcIXQx0oaZeVs5vpJuKkY5wdaB/Q9IN7xl4DilSq9EYeVLW9Pjw9970oD+o7RvuXSnaMgZ7mJzwUneFwlpK3qJ7dBFfADCRewEQ4XbcAHlpISiegNJ0uTcSTjDxHER/AQjzQw4icqCJ2QmC8LZBdpZEgzxIsP/UiDLfZiMlczmq5xqQ/TcLVMGl5AcuWx0hltkBSJxLsk5mHKHvwr2lYxgLBXyAp2i23Cd6ZJ/dyPinGp9TUoXOj4ru1nQa/ufn9kD0mRKcTLYjBzzGbLcbIWfzoiQZoFDc8S0wKiwTklYMr/ncrbdb3dDVVLQz4/kjRV+zbKC08ekrwyyRL1Fl29nl00c/6AGztumdDpPdJu8c2pMcYYuKTnxRoyNg4kCXAljKogUfEZojBOJtmVjymShcaUsECW1/nYNSzyG6fxqgg8tuKNKQDlR7u2/ePnq9a9v3r472K39+/c/z+8FXc1qA07tduWw1rp3wndG3niaeAB3x9Tuhroxuz8AunOCd8ZtquY907wzcs1M74y9Odk7A2/N9w8g75nyb2GPpcps1Ulu+XP9A58DPLBKN1tR8DGIztYQzFPh9sBWr9npcf0wOR+qb8ySo+83TIZ+c9g6Ieig004UHrgUhJ7E2mviFEvK2L7ncMH0TyP0ou9Eb53lNH0O/Y9OhOg2p9rptm2v73TgDy5Sw3JaHCxNik4qYPeflN0M+z9nGY6ryZPV8v9TWZ0y8ZGL8taK1Y9RcNY+vbJ7K05Zo7ZUcICqON1asP7ATeD7+eQntvTa6NfrGi4JIWMW9ESd92d+1zJcvGB1Ee5SdQGKRFJyJ/nB4jUiCcRYuiBCAJLhc7ObARN40uq0GvSh3w3e9zvtrUY/cwv/H6LkPK75yqvqu8HKh4LqBfbql7UdXF/9Tnm48x9QSwMEFAACAAgAJ4AZUexMWVK2AQAAegYAACgAAAB1bml2ZXJzYWwtbm8tdmlkZW8vaHRtbF9za2luX3NldHRpbmdzLmpzjZRRT4MwEMff9ykWfDWLMpTNtzkwWeKDiXszPhR2Y2Sl17QdOo3fXco2LXDo6Av98+v/eld6n4Nh9XipN7wbftbv9fypOa81sJpRO7hs6rxHL6zuaZ6vYJkXwHMBXgspT0t/5K9fgjL2RG2a7J+trXb8PLRf1oxrF5eEhSI0TWglob0R2jsV+KOR2TGrQ0ZOmZOdMShGKQoDwowEqoLVjHfxUD9ugi0YS1D/oGuWQsP0xp/cR73kr2NwH0bzqculWEgm9o+Y4Shh6TZTuBOrY/yxHS692UtQ1YFv+8LyXJuFgaIdOL6O/djvJ6UCreEYdxrN/NktCXOWAHcTCoNJMPsDbRh3C9qiy1zn5kSHfjgOA5eWLINOleZxdB2Nm5iovDrV7AQ/cAbeTV8ykrM9qHOsUO7kGQcoFWa2Il00tINEObJVLrIDF03tIDm7WWvb92/UHWOUoFr9/BVXdrhMpxiNa4ata7Yhbm3R11zO6AyGvNy6FfWR6gucEqm4SGiSWlySmzHtTmPnL1XaTG1BLRF51TztoYCumgmohVijFZgxLN0UlVal8+o2CnLn6dk5trY5+PoGUEsDBBQAAgAIACeAGVG45zzyXgAAAGMAAAAlAAAAdW5pdmVyc2FsLW5vLXZpZGVvL2xvY2FsX3NldHRpbmdzLnhtbA3KvQ5AQAwA4N1TNN39bQbHZrTgARoakfRacUd4e7d9w9f2rxd4+AqHqcO6qBBYV9sO3R0u85A3CCGSbiSm7FANoe+yVmwlmTjGFAOcQh9fM/uEyCP5NIdbBMsu+wFQSwECAAAUAAIACAAkgBlRXK2x+KEDAADvDAAAGAAAAAAAAAABAAAAAAAAAAAAbm9uZS9jb21tb25fbWVzc2FnZXMubG5nUEsBAgAAFAACAAgAJIAZURUeYBujAAAAfwEAACkAAAAAAAAAAQAAAAAA1wMAAG5vbmUvcGxheWJhY2tfYW5kX25hdmlnYXRpb25fc2V0dGluZ3MueG1sUEsBAgAAFAACAAgAJIAZUR9UimowAwAAxw4AACIAAAAAAAAAAQAAAAAAwQQAAG5vbmUvZmxhc2hfcHVibGlzaGluZ19zZXR0aW5ncy54bWxQSwECAAAUAAIACAAkgBlRcVeUnRUBAADRAgAAHAAAAAAAAAABAAAAAAAxCAAAbm9uZS9mbGFzaF9za2luX3NldHRpbmdzLnhtbFBLAQIAABQAAgAIACSAGVHXm3CWKwMAAG8OAAAhAAAAAAAAAAEAAAAAAIAJAABub25lL2h0bWxfcHVibGlzaGluZ19zZXR0aW5ncy54bWxQSwECAAAUAAIACAAkgBlRjnP2+moAAADlAAAAGgAAAAAAAAABAAAAAADqDAAAbm9uZS9odG1sX3NraW5fc2V0dGluZ3MuanNQSwECAAAUAAIACAAkgBlRvH0190oAAABJAAAAFwAAAAAAAAABAAAAAACMDQAAbm9uZS9sb2NhbF9zZXR0aW5ncy54bWxQSwECAAAUAAIACAAngBlRnF4yCBQGAAA3FwAAJgAAAAAAAAABAAAAAAALDgAAdW5pdmVyc2FsLW5vLXZpZGVvL2NvbW1vbl9tZXNzYWdlcy5sbmdQSwECAAAUAAIACAAngBlRFR5gG6MAAAB/AQAANwAAAAAAAAABAAAAAABjFAAAdW5pdmVyc2FsLW5vLXZpZGVvL3BsYXliYWNrX2FuZF9uYXZpZ2F0aW9uX3NldHRpbmdzLnhtbFBLAQIAABQAAgAIACeAGVFLM4aKLwUAAGgdAAAwAAAAAAAAAAEAAAAAAFsVAAB1bml2ZXJzYWwtbm8tdmlkZW8vZmxhc2hfcHVibGlzaGluZ19zZXR0aW5ncy54bWxQSwECAAAUAAIACAAngBlRDnvHIGUDAACXDAAAKgAAAAAAAAABAAAAAADYGgAAdW5pdmVyc2FsLW5vLXZpZGVvL2ZsYXNoX3NraW5fc2V0dGluZ3MueG1sUEsBAgAAFAACAAgAJ4AZUfrnN04qBQAA8hwAAC8AAAAAAAAAAQAAAAAAhR4AAHVuaXZlcnNhbC1uby12aWRlby9odG1sX3B1Ymxpc2hpbmdfc2V0dGluZ3MueG1sUEsBAgAAFAACAAgAJ4AZUexMWVK2AQAAegYAACgAAAAAAAAAAQAAAAAA/CMAAHVuaXZlcnNhbC1uby12aWRlby9odG1sX3NraW5fc2V0dGluZ3MuanNQSwECAAAUAAIACAAngBlRuOc88l4AAABjAAAAJQAAAAAAAAABAAAAAAD4JQAAdW5pdmVyc2FsLW5vLXZpZGVvL2xvY2FsX3NldHRpbmdzLnhtbFBLBQYAAAAADgAOAIgEAACZJgAAAAA="/>
  <p:tag name="ISPRING_LMS_API_VERSION" val="SCORM 2004 (2nd edition)"/>
  <p:tag name="ISPRING_CMI5_LAUNCH_METHOD" val="any window"/>
  <p:tag name="ISPRINGCLOUDFOLDERID" val="1"/>
  <p:tag name="ISPRINGONLINEFOLDERID" val="1"/>
  <p:tag name="ISPRING_CURRENT_PLAYER_ID" val="universal-no-video"/>
  <p:tag name="ISPRING_FIRST_PUBLISH" val="1"/>
  <p:tag name="ISPRING_ULTRA_SCORM_COURCE_TITLE" val="M12P Section 2.6 Inverse and Reciprocal Transformations"/>
  <p:tag name="ISPRING_OUTPUT_FOLDER" val="[[&quot;\uFFFD\uFFFDQj{D1961B4B-4104-4DBD-91AB-5334FB564497}&quot;,&quot;C:\\Users\\e15108\\Documents\\Website BCMATH\\m12h\\Online Notes&quot;],[&quot;\uFFFDʾ\&quot;{58857F64-F778-46F3-A3E4-9740F72F057B}&quot;,&quot;C:\\Users\\Danny\\OneDrive - SD41&quot;]]"/>
  <p:tag name="ISPRING_PRESENTATION_TITLE" val="M12P Section 2.6 Inverse and Reciprocal Transformations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watermarkUrl&quot;:&quot;https://&quot;,&quot;openWatermarkWebPageInNewWindow&quot;:&quot;T_FALSE&quot;,&quot;displayAfterEnabled&quot;:&quot;T_FALSE&quot;,&quot;displayUntilEnabled&quot;:&quot;T_FALSE&quot;,&quot;domainRestrictionEnabled&quot;:&quot;T_TRUE&quot;,&quot;domainRestriction&quot;:&quot;www.bcmath.ca;bcmath.ca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}}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D7B73CB-800F-4638-8E8D-4E5C42165044}:27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1D8B224-6BDE-42A5-AC07-990BB75FA899}:27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45D6D3C-C9AB-43F2-895C-5A4B69D18B1E}:27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A34EC79-1C9B-477B-AFC5-38A175D416B4}:27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599529C-755E-4FE7-86A9-C533F9D96DE1}:27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690013A-6387-4043-B90E-FEFF6C50D64C}:27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0771855-8AC5-4A90-883A-DC4C99935A14}:27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CB1044C-DC8D-46FE-8C83-7C58F3635FF7}:27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AD7EC84-A218-4C2A-99F8-4C3FB614CC74}:28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25D25A3-6017-4C3D-8357-63E177462267}: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9DEAF59-3514-451A-A25F-188822DDE912}:25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959EF34-BD19-4B8F-A82E-7062B865B6A3}:30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09A68CD-6C83-4CA7-AC5B-62DAC19C4E5A}:3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0AC4461-2BFF-4662-B4A1-A870D6D4FFDA}:30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49936F5-658B-4998-AFF5-2A35A411A2B7}:30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E37F319-7E3F-41C8-827B-D8EA2B0B4AE4}:30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2563450-5176-4ED2-A632-92A898F21590}:26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A8C9D85-B794-487E-AB98-771CFCBA2C71}:27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5EE5CB2-3194-485E-AE33-111FC1B3B479}:26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F560073-6331-4172-A70F-C7DECCEA2495}:26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45827112576748B5D48E564F7FBF10" ma:contentTypeVersion="8" ma:contentTypeDescription="Create a new document." ma:contentTypeScope="" ma:versionID="e880a315915cbdcb530916f8245c7d99">
  <xsd:schema xmlns:xsd="http://www.w3.org/2001/XMLSchema" xmlns:xs="http://www.w3.org/2001/XMLSchema" xmlns:p="http://schemas.microsoft.com/office/2006/metadata/properties" xmlns:ns2="ab2be11c-74ae-4dca-a4e2-637c5b7345a7" targetNamespace="http://schemas.microsoft.com/office/2006/metadata/properties" ma:root="true" ma:fieldsID="d4a97eebc6133fefe8e1fbe3e3b797d0" ns2:_="">
    <xsd:import namespace="ab2be11c-74ae-4dca-a4e2-637c5b7345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2be11c-74ae-4dca-a4e2-637c5b7345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4152AB-79FC-4774-9E85-50FC5BBD0368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ab2be11c-74ae-4dca-a4e2-637c5b7345a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861C9CA-9461-4230-A93F-338BA1C2B2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2be11c-74ae-4dca-a4e2-637c5b7345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AF5AFA3-5C5E-48EE-B0A1-97BAAD092BB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735</TotalTime>
  <Words>1300</Words>
  <Application>Microsoft Office PowerPoint</Application>
  <PresentationFormat>Widescreen</PresentationFormat>
  <Paragraphs>169</Paragraphs>
  <Slides>20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Cambria Math</vt:lpstr>
      <vt:lpstr>Century Schoolbook</vt:lpstr>
      <vt:lpstr>Courier New</vt:lpstr>
      <vt:lpstr>Times New Roman</vt:lpstr>
      <vt:lpstr>Wingdings</vt:lpstr>
      <vt:lpstr>Wingdings 2</vt:lpstr>
      <vt:lpstr>Oriel</vt:lpstr>
      <vt:lpstr>Equation</vt:lpstr>
      <vt:lpstr>Section 2.6  Multiple Transformations with Inverse, Reciprocals, ABS Values</vt:lpstr>
      <vt:lpstr>Review: Reciprocal Functions</vt:lpstr>
      <vt:lpstr>PowerPoint Presentation</vt:lpstr>
      <vt:lpstr>Combining Reciprocals and other transformations</vt:lpstr>
      <vt:lpstr>Transformation with Reciprocal Functions</vt:lpstr>
      <vt:lpstr>Transformations with Inverse Functions</vt:lpstr>
      <vt:lpstr>III) Inverse Reflection</vt:lpstr>
      <vt:lpstr>Given that the coordinate (a,b) is on the function y=f(x), what will the coordinate be on the following functions?</vt:lpstr>
      <vt:lpstr>PowerPoint Presentation</vt:lpstr>
      <vt:lpstr>PowerPoint Presentation</vt:lpstr>
      <vt:lpstr>Transformation with Absolute Values</vt:lpstr>
      <vt:lpstr>PowerPoint Presentation</vt:lpstr>
      <vt:lpstr>PowerPoint Presentation</vt:lpstr>
      <vt:lpstr>PowerPoint Presentation</vt:lpstr>
      <vt:lpstr>PowerPoint Presentation</vt:lpstr>
      <vt:lpstr>Ex: Match each equation with the corresponding graph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M12P Section 2.6 Inverse and Reciprocal Transformations</dc:title>
  <dc:creator>Danny Young</dc:creator>
  <cp:lastModifiedBy>Danny Young</cp:lastModifiedBy>
  <cp:revision>37</cp:revision>
  <dcterms:created xsi:type="dcterms:W3CDTF">2011-12-30T04:46:19Z</dcterms:created>
  <dcterms:modified xsi:type="dcterms:W3CDTF">2024-06-02T23:22:19Z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0x010100F045827112576748B5D48E564F7FBF10</vt:lpwstr>
  </property>
</Properties>
</file>